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57" r:id="rId2"/>
    <p:sldMasterId id="2147483844" r:id="rId3"/>
    <p:sldMasterId id="2147483856" r:id="rId4"/>
  </p:sldMasterIdLst>
  <p:notesMasterIdLst>
    <p:notesMasterId r:id="rId37"/>
  </p:notesMasterIdLst>
  <p:handoutMasterIdLst>
    <p:handoutMasterId r:id="rId38"/>
  </p:handoutMasterIdLst>
  <p:sldIdLst>
    <p:sldId id="256" r:id="rId5"/>
    <p:sldId id="459" r:id="rId6"/>
    <p:sldId id="461" r:id="rId7"/>
    <p:sldId id="423" r:id="rId8"/>
    <p:sldId id="468" r:id="rId9"/>
    <p:sldId id="472" r:id="rId10"/>
    <p:sldId id="264" r:id="rId11"/>
    <p:sldId id="260" r:id="rId12"/>
    <p:sldId id="268" r:id="rId13"/>
    <p:sldId id="471" r:id="rId14"/>
    <p:sldId id="261" r:id="rId15"/>
    <p:sldId id="422" r:id="rId16"/>
    <p:sldId id="466" r:id="rId17"/>
    <p:sldId id="469" r:id="rId18"/>
    <p:sldId id="259" r:id="rId19"/>
    <p:sldId id="265" r:id="rId20"/>
    <p:sldId id="266" r:id="rId21"/>
    <p:sldId id="267" r:id="rId22"/>
    <p:sldId id="279" r:id="rId23"/>
    <p:sldId id="271" r:id="rId24"/>
    <p:sldId id="270" r:id="rId25"/>
    <p:sldId id="272" r:id="rId26"/>
    <p:sldId id="305" r:id="rId27"/>
    <p:sldId id="473" r:id="rId28"/>
    <p:sldId id="474" r:id="rId29"/>
    <p:sldId id="475" r:id="rId30"/>
    <p:sldId id="476" r:id="rId31"/>
    <p:sldId id="273" r:id="rId32"/>
    <p:sldId id="274" r:id="rId33"/>
    <p:sldId id="276" r:id="rId34"/>
    <p:sldId id="275" r:id="rId35"/>
    <p:sldId id="467" r:id="rId36"/>
  </p:sldIdLst>
  <p:sldSz cx="9144000" cy="6858000" type="screen4x3"/>
  <p:notesSz cx="6985000" cy="92821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63300"/>
    <a:srgbClr val="996633"/>
    <a:srgbClr val="C5C4A1"/>
    <a:srgbClr val="C8CA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09" autoAdjust="0"/>
    <p:restoredTop sz="82330" autoAdjust="0"/>
  </p:normalViewPr>
  <p:slideViewPr>
    <p:cSldViewPr>
      <p:cViewPr varScale="1">
        <p:scale>
          <a:sx n="66" d="100"/>
          <a:sy n="66" d="100"/>
        </p:scale>
        <p:origin x="943" y="4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0" d="100"/>
        <a:sy n="130" d="100"/>
      </p:scale>
      <p:origin x="0" y="-1370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9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7638" y="0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9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9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7638" y="8818563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fld id="{7F01E1E6-85EE-4599-AFB3-095F7D84C2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0008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7638" y="0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79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16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08488"/>
            <a:ext cx="5121275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16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16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7638" y="8818563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fld id="{66823826-D37D-4D98-8F0B-ECC4F847F6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2553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5E30B4F0-CA67-4DC0-B15A-BAF1C51031D2}" type="slidenum">
              <a:rPr lang="en-US" altLang="en-US" sz="1200" smtClean="0"/>
              <a:pPr/>
              <a:t>1</a:t>
            </a:fld>
            <a:endParaRPr lang="en-US" altLang="en-US" sz="120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C987754F-C569-4987-BF31-4D12FBA45358}" type="slidenum">
              <a:rPr lang="en-US" altLang="en-US" sz="1100" smtClean="0"/>
              <a:pPr/>
              <a:t>15</a:t>
            </a:fld>
            <a:endParaRPr lang="en-US" altLang="en-US" sz="110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76FEBEE-3598-42EA-B43F-CBB6AA26B93B}" type="slidenum">
              <a:rPr lang="en-US" altLang="en-US" sz="1100" smtClean="0"/>
              <a:pPr/>
              <a:t>16</a:t>
            </a:fld>
            <a:endParaRPr lang="en-US" altLang="en-US" sz="110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513C9891-BB08-42E3-A9AF-A01026B74200}" type="slidenum">
              <a:rPr lang="en-US" altLang="en-US" sz="1100" smtClean="0"/>
              <a:pPr/>
              <a:t>17</a:t>
            </a:fld>
            <a:endParaRPr lang="en-US" altLang="en-US" sz="110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53D6F9CF-85AF-4105-8836-08ED9E7885AD}" type="slidenum">
              <a:rPr lang="en-US" altLang="en-US" sz="1100" smtClean="0"/>
              <a:pPr/>
              <a:t>18</a:t>
            </a:fld>
            <a:endParaRPr lang="en-US" altLang="en-US" sz="110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F1F2926-1B98-4BD7-AE7E-73986421C4F3}" type="slidenum">
              <a:rPr lang="en-US" altLang="en-US" sz="1100" smtClean="0"/>
              <a:pPr/>
              <a:t>20</a:t>
            </a:fld>
            <a:endParaRPr lang="en-US" altLang="en-US" sz="110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1D8E37F-BA25-4608-8D2A-8FB2020CDF11}" type="slidenum">
              <a:rPr lang="en-US" altLang="en-US" sz="1100" smtClean="0"/>
              <a:pPr/>
              <a:t>21</a:t>
            </a:fld>
            <a:endParaRPr lang="en-US" altLang="en-US" sz="110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B3849DF-7842-4EA3-8A87-DC881C05E230}" type="slidenum">
              <a:rPr lang="en-US" altLang="en-US" sz="1100" smtClean="0"/>
              <a:pPr/>
              <a:t>22</a:t>
            </a:fld>
            <a:endParaRPr lang="en-US" altLang="en-US" sz="110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2">
            <a:extLst>
              <a:ext uri="{FF2B5EF4-FFF2-40B4-BE49-F238E27FC236}">
                <a16:creationId xmlns:a16="http://schemas.microsoft.com/office/drawing/2014/main" id="{B91DBDB6-7D86-5A1E-74A2-7FEF9A11B03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652463"/>
            <a:ext cx="4646613" cy="3484562"/>
          </a:xfrm>
          <a:ln/>
        </p:spPr>
      </p:sp>
      <p:sp>
        <p:nvSpPr>
          <p:cNvPr id="49156" name="Rectangle 3">
            <a:extLst>
              <a:ext uri="{FF2B5EF4-FFF2-40B4-BE49-F238E27FC236}">
                <a16:creationId xmlns:a16="http://schemas.microsoft.com/office/drawing/2014/main" id="{ECE1AAC2-774D-FD65-3AE6-A48E89DD36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28688" y="4354513"/>
            <a:ext cx="5000625" cy="41370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26908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8AD919-1202-EC40-F696-C2F9E8F503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>
            <a:extLst>
              <a:ext uri="{FF2B5EF4-FFF2-40B4-BE49-F238E27FC236}">
                <a16:creationId xmlns:a16="http://schemas.microsoft.com/office/drawing/2014/main" id="{5EE14A4B-A1B3-FC57-161F-A69E4BAD20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3027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CD500AD-C928-4F0C-964C-2CC295967B9C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8611" name="Rectangle 2">
            <a:extLst>
              <a:ext uri="{FF2B5EF4-FFF2-40B4-BE49-F238E27FC236}">
                <a16:creationId xmlns:a16="http://schemas.microsoft.com/office/drawing/2014/main" id="{A43C3FAD-9C80-0EC4-0C98-299BFD5385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68612" name="Rectangle 3">
            <a:extLst>
              <a:ext uri="{FF2B5EF4-FFF2-40B4-BE49-F238E27FC236}">
                <a16:creationId xmlns:a16="http://schemas.microsoft.com/office/drawing/2014/main" id="{A021DD00-CBDF-4823-06F4-D7B4618747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Moving to greater specificity: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Semantic hierarchy example: father = noun, singular, animate, human, parent, male, father.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Paradigmatic association usually replaces one of the lower levels with the opposite (e.g. "mother").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But parallelism of greater specificity moves down: from "parent" to "father"  from "field" to vineyard" etc.</a:t>
            </a:r>
          </a:p>
        </p:txBody>
      </p:sp>
    </p:spTree>
    <p:extLst>
      <p:ext uri="{BB962C8B-B14F-4D97-AF65-F5344CB8AC3E}">
        <p14:creationId xmlns:p14="http://schemas.microsoft.com/office/powerpoint/2010/main" val="380930017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BA69C7-9749-61C4-406D-84078162DF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2">
            <a:extLst>
              <a:ext uri="{FF2B5EF4-FFF2-40B4-BE49-F238E27FC236}">
                <a16:creationId xmlns:a16="http://schemas.microsoft.com/office/drawing/2014/main" id="{FF71A208-A3A8-767E-E10B-1CC61E57D44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59396" name="Rectangle 3">
            <a:extLst>
              <a:ext uri="{FF2B5EF4-FFF2-40B4-BE49-F238E27FC236}">
                <a16:creationId xmlns:a16="http://schemas.microsoft.com/office/drawing/2014/main" id="{67D4DC14-9921-815B-8825-D3BA132647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54178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Quote from Bonhoffer?:  The Church is the new humanity of Jesus.  [I.e. we are to reveal God’s holiness.]</a:t>
            </a: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3027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E2AE1B8-5C93-40AE-8867-A6C9935454BF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30275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EF65AA-DEE9-1848-76D8-20193041D1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2">
            <a:extLst>
              <a:ext uri="{FF2B5EF4-FFF2-40B4-BE49-F238E27FC236}">
                <a16:creationId xmlns:a16="http://schemas.microsoft.com/office/drawing/2014/main" id="{66AAC9BF-3968-E5C3-A037-6C6B4794B08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61444" name="Rectangle 3">
            <a:extLst>
              <a:ext uri="{FF2B5EF4-FFF2-40B4-BE49-F238E27FC236}">
                <a16:creationId xmlns:a16="http://schemas.microsoft.com/office/drawing/2014/main" id="{876F94E4-7ACB-EDF9-C801-824D249CFF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686929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80E35F-1A04-E1A2-FC75-DAD06C66EA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2">
            <a:extLst>
              <a:ext uri="{FF2B5EF4-FFF2-40B4-BE49-F238E27FC236}">
                <a16:creationId xmlns:a16="http://schemas.microsoft.com/office/drawing/2014/main" id="{0624385A-961E-4A2D-2E87-8CED06FAED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63492" name="Rectangle 3">
            <a:extLst>
              <a:ext uri="{FF2B5EF4-FFF2-40B4-BE49-F238E27FC236}">
                <a16:creationId xmlns:a16="http://schemas.microsoft.com/office/drawing/2014/main" id="{C70EFFD5-5F3C-DEBB-7FEB-4AF4309D9C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420861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E1382B7A-C7B2-40E9-B595-2F54F6502DEA}" type="slidenum">
              <a:rPr lang="en-US" altLang="en-US" sz="1100" smtClean="0"/>
              <a:pPr/>
              <a:t>28</a:t>
            </a:fld>
            <a:endParaRPr lang="en-US" altLang="en-US" sz="110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FAC15E2C-5FCF-4B55-AA78-662226668B2F}" type="slidenum">
              <a:rPr lang="en-US" altLang="en-US" sz="1100" smtClean="0"/>
              <a:pPr/>
              <a:t>29</a:t>
            </a:fld>
            <a:endParaRPr lang="en-US" altLang="en-US" sz="110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B94CA655-F3F5-4D94-8134-2C825667E35B}" type="slidenum">
              <a:rPr lang="en-US" altLang="en-US" sz="1100" smtClean="0"/>
              <a:pPr/>
              <a:t>30</a:t>
            </a:fld>
            <a:endParaRPr lang="en-US" altLang="en-US" sz="110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651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C2A80EBA-BC34-4C75-B12C-4B148D4AE974}" type="slidenum">
              <a:rPr lang="en-US" altLang="en-US" sz="1100" smtClean="0"/>
              <a:pPr/>
              <a:t>31</a:t>
            </a:fld>
            <a:endParaRPr lang="en-US" altLang="en-US" sz="11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3163" y="696913"/>
            <a:ext cx="4638675" cy="34798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6823826-D37D-4D98-8F0B-ECC4F847F68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6053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CB5315-D155-4A22-B8F6-C18B003A16CE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+mn-ea"/>
              <a:cs typeface="+mn-cs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4A4CB74C-FBCB-4AA7-BD2E-210E29A89A21}" type="slidenum">
              <a:rPr lang="en-US" altLang="en-US" sz="1200" smtClean="0"/>
              <a:pPr/>
              <a:t>8</a:t>
            </a:fld>
            <a:endParaRPr lang="en-US" altLang="en-US" sz="120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1CA45FC6-EEAA-4C45-8E89-0B00D5DB143E}" type="slidenum">
              <a:rPr lang="en-US" altLang="en-US" sz="1200" smtClean="0"/>
              <a:pPr/>
              <a:t>9</a:t>
            </a:fld>
            <a:endParaRPr lang="en-US" altLang="en-US" sz="120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DCD7C85D-5512-4494-A8DB-E7386FAE147E}" type="slidenum">
              <a:rPr lang="en-US" altLang="en-US" sz="1200" smtClean="0"/>
              <a:pPr/>
              <a:t>10</a:t>
            </a:fld>
            <a:endParaRPr lang="en-US" altLang="en-US" sz="120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8DEFFF33-A92E-4F6D-8246-EF25D597F2A3}" type="slidenum">
              <a:rPr lang="en-US" altLang="en-US" sz="1200" smtClean="0"/>
              <a:pPr/>
              <a:t>11</a:t>
            </a:fld>
            <a:endParaRPr lang="en-US" altLang="en-US" sz="120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3163" y="696913"/>
            <a:ext cx="4638675" cy="34798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6823826-D37D-4D98-8F0B-ECC4F847F683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825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gray">
          <a:xfrm>
            <a:off x="690563" y="3340100"/>
            <a:ext cx="7653337" cy="485775"/>
          </a:xfrm>
          <a:custGeom>
            <a:avLst/>
            <a:gdLst/>
            <a:ahLst/>
            <a:cxnLst>
              <a:cxn ang="0">
                <a:pos x="163" y="200"/>
              </a:cxn>
              <a:cxn ang="0">
                <a:pos x="4128" y="200"/>
              </a:cxn>
              <a:cxn ang="0">
                <a:pos x="4128" y="429"/>
              </a:cxn>
              <a:cxn ang="0">
                <a:pos x="0" y="441"/>
              </a:cxn>
              <a:cxn ang="0">
                <a:pos x="163" y="200"/>
              </a:cxn>
            </a:cxnLst>
            <a:rect l="0" t="0" r="r" b="b"/>
            <a:pathLst>
              <a:path w="4128" h="479">
                <a:moveTo>
                  <a:pt x="163" y="200"/>
                </a:moveTo>
                <a:cubicBezTo>
                  <a:pt x="163" y="200"/>
                  <a:pt x="2054" y="0"/>
                  <a:pt x="4128" y="200"/>
                </a:cubicBezTo>
                <a:cubicBezTo>
                  <a:pt x="4128" y="200"/>
                  <a:pt x="4128" y="314"/>
                  <a:pt x="4128" y="429"/>
                </a:cubicBezTo>
                <a:cubicBezTo>
                  <a:pt x="2371" y="200"/>
                  <a:pt x="688" y="479"/>
                  <a:pt x="0" y="441"/>
                </a:cubicBezTo>
                <a:lnTo>
                  <a:pt x="163" y="200"/>
                </a:lnTo>
                <a:close/>
              </a:path>
            </a:pathLst>
          </a:custGeom>
          <a:solidFill>
            <a:schemeClr val="hlink">
              <a:alpha val="5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fld id="{DD8939A0-F4C3-4CCD-92D4-7F4EDE7C59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122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0C32E4-77DD-457C-B18E-F9E265BD36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964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5B4A17-B1F4-4B92-A445-ED13B30797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8240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gray">
          <a:xfrm>
            <a:off x="690563" y="3340100"/>
            <a:ext cx="7653337" cy="485775"/>
          </a:xfrm>
          <a:custGeom>
            <a:avLst/>
            <a:gdLst/>
            <a:ahLst/>
            <a:cxnLst>
              <a:cxn ang="0">
                <a:pos x="163" y="200"/>
              </a:cxn>
              <a:cxn ang="0">
                <a:pos x="4128" y="200"/>
              </a:cxn>
              <a:cxn ang="0">
                <a:pos x="4128" y="429"/>
              </a:cxn>
              <a:cxn ang="0">
                <a:pos x="0" y="441"/>
              </a:cxn>
              <a:cxn ang="0">
                <a:pos x="163" y="200"/>
              </a:cxn>
            </a:cxnLst>
            <a:rect l="0" t="0" r="r" b="b"/>
            <a:pathLst>
              <a:path w="4128" h="479">
                <a:moveTo>
                  <a:pt x="163" y="200"/>
                </a:moveTo>
                <a:cubicBezTo>
                  <a:pt x="163" y="200"/>
                  <a:pt x="2054" y="0"/>
                  <a:pt x="4128" y="200"/>
                </a:cubicBezTo>
                <a:cubicBezTo>
                  <a:pt x="4128" y="200"/>
                  <a:pt x="4128" y="314"/>
                  <a:pt x="4128" y="429"/>
                </a:cubicBezTo>
                <a:cubicBezTo>
                  <a:pt x="2371" y="200"/>
                  <a:pt x="688" y="479"/>
                  <a:pt x="0" y="441"/>
                </a:cubicBezTo>
                <a:lnTo>
                  <a:pt x="163" y="200"/>
                </a:lnTo>
                <a:close/>
              </a:path>
            </a:pathLst>
          </a:custGeom>
          <a:solidFill>
            <a:schemeClr val="hlink">
              <a:alpha val="5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77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fld id="{439F7148-B5D5-4587-B021-4AE9C8545B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8824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763F58-9ECF-4982-8084-FCED53C6F5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5275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7D8B9F-7307-4B7F-B03C-9F311516F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4350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D37D40-662F-4E79-81EB-F510B6930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3391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570807-AB06-4C49-826C-14943F4682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6025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ABBD95-47D7-49A4-95D8-2DB07FD16E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971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28D7BE-A947-49DB-99CC-B7E05B3A33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8001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841E3-24AE-49CF-9F50-E76E853756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546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D6DF65-37FC-4722-8541-F5BB64607F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1632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87D004-D5DA-46B8-A8F8-E689C97CBA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8336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EE898-CFB0-4807-A9E1-7325D24F49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531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350C8A-C175-436F-B886-432D98D135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7390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026"/>
          <p:cNvSpPr>
            <a:spLocks/>
          </p:cNvSpPr>
          <p:nvPr/>
        </p:nvSpPr>
        <p:spPr bwMode="gray">
          <a:xfrm>
            <a:off x="690563" y="3340100"/>
            <a:ext cx="7653337" cy="485775"/>
          </a:xfrm>
          <a:custGeom>
            <a:avLst/>
            <a:gdLst>
              <a:gd name="T0" fmla="*/ 2147483647 w 4128"/>
              <a:gd name="T1" fmla="*/ 2147483647 h 479"/>
              <a:gd name="T2" fmla="*/ 2147483647 w 4128"/>
              <a:gd name="T3" fmla="*/ 2147483647 h 479"/>
              <a:gd name="T4" fmla="*/ 2147483647 w 4128"/>
              <a:gd name="T5" fmla="*/ 2147483647 h 479"/>
              <a:gd name="T6" fmla="*/ 0 w 4128"/>
              <a:gd name="T7" fmla="*/ 2147483647 h 479"/>
              <a:gd name="T8" fmla="*/ 2147483647 w 4128"/>
              <a:gd name="T9" fmla="*/ 2147483647 h 47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128" h="479">
                <a:moveTo>
                  <a:pt x="163" y="200"/>
                </a:moveTo>
                <a:cubicBezTo>
                  <a:pt x="163" y="200"/>
                  <a:pt x="2054" y="0"/>
                  <a:pt x="4128" y="200"/>
                </a:cubicBezTo>
                <a:cubicBezTo>
                  <a:pt x="4128" y="200"/>
                  <a:pt x="4128" y="314"/>
                  <a:pt x="4128" y="429"/>
                </a:cubicBezTo>
                <a:cubicBezTo>
                  <a:pt x="2371" y="200"/>
                  <a:pt x="688" y="479"/>
                  <a:pt x="0" y="441"/>
                </a:cubicBezTo>
                <a:lnTo>
                  <a:pt x="163" y="200"/>
                </a:lnTo>
                <a:close/>
              </a:path>
            </a:pathLst>
          </a:custGeom>
          <a:solidFill>
            <a:schemeClr val="hlink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102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172" name="Rectangle 102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3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fld id="{27B58462-4A61-4672-8561-9211D36399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6356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C2BF6A-4D46-4985-9A8E-49EDD9173C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9298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861678-FDEB-49D4-8DCA-56542F97BB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3976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16A1D7-FAB9-48C9-A312-C80B896BCF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42129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BA7C50-F09B-4FED-ACBC-3D842E532B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85777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94089A-3692-4914-87AC-2171388F4F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5077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B9D0AA-14B4-4972-8947-049B223FB4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897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243E21-5A2F-461F-8750-9483791FF5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98609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DC065-8552-4D02-B8D2-30F4D49AC5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08450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469D1F-4689-4EAF-A4C2-B0CCEE6B71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18921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E5B3DD-E4E9-4659-A31A-D066F2F774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77532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DBC6C2-15F3-4366-965A-D89A1FB6D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84744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gray">
          <a:xfrm>
            <a:off x="690563" y="3340100"/>
            <a:ext cx="7653337" cy="485775"/>
          </a:xfrm>
          <a:custGeom>
            <a:avLst/>
            <a:gdLst/>
            <a:ahLst/>
            <a:cxnLst>
              <a:cxn ang="0">
                <a:pos x="163" y="200"/>
              </a:cxn>
              <a:cxn ang="0">
                <a:pos x="4128" y="200"/>
              </a:cxn>
              <a:cxn ang="0">
                <a:pos x="4128" y="429"/>
              </a:cxn>
              <a:cxn ang="0">
                <a:pos x="0" y="441"/>
              </a:cxn>
              <a:cxn ang="0">
                <a:pos x="163" y="200"/>
              </a:cxn>
            </a:cxnLst>
            <a:rect l="0" t="0" r="r" b="b"/>
            <a:pathLst>
              <a:path w="4128" h="479">
                <a:moveTo>
                  <a:pt x="163" y="200"/>
                </a:moveTo>
                <a:cubicBezTo>
                  <a:pt x="163" y="200"/>
                  <a:pt x="2054" y="0"/>
                  <a:pt x="4128" y="200"/>
                </a:cubicBezTo>
                <a:cubicBezTo>
                  <a:pt x="4128" y="200"/>
                  <a:pt x="4128" y="314"/>
                  <a:pt x="4128" y="429"/>
                </a:cubicBezTo>
                <a:cubicBezTo>
                  <a:pt x="2371" y="200"/>
                  <a:pt x="688" y="479"/>
                  <a:pt x="0" y="441"/>
                </a:cubicBezTo>
                <a:lnTo>
                  <a:pt x="163" y="200"/>
                </a:lnTo>
                <a:close/>
              </a:path>
            </a:pathLst>
          </a:custGeom>
          <a:solidFill>
            <a:schemeClr val="hlink">
              <a:alpha val="5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fld id="{1EE153A2-4561-4D11-850C-E0F70BADAF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16113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71B97D-A95F-4471-B69D-2732757914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60022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28B82A-5B79-4784-9D39-2AD74A391E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44773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E5E194-B114-4134-A964-D795F9E623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66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AAC5A2-8DC6-4B16-9C45-8F48F1F1C2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25815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E6A3C1-CEB1-44B9-AD8C-2ED71A15AE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101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F56F69-3C9F-45D1-8724-96CC7EE751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69166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7AA1B9-D929-4516-9080-034FE75C97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09765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19CB58-BAE3-4F66-8BD1-1DC9F831AF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2302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9365ED-0E5E-4A1D-911A-D29F5CC842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50394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85722A-FF67-4BBC-8445-4D36EB2B3A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77035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AC8E3D-DFC2-45E2-80CE-3DFBF5BD9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686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09910C-E567-42B3-AD3D-74110A845D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82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DA2F05-5DC8-46F9-A61A-6CD1E2C337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645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7D15C4-990F-4623-BCA3-A3CEF237B9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181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98F4BB-D912-4B39-9ECD-7FCF4B698A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72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4D458-EE01-403B-9D90-34E9C57250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024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31E7D6A1-E5B7-47A6-B860-066C4F8F0A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Monotype Sorts" pitchFamily="2" charset="2"/>
        <a:buChar char="§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50000"/>
        <a:buFont typeface="Monotype Sorts" pitchFamily="2" charset="2"/>
        <a:buChar char="l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566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66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66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255E4336-6A15-490F-ACAF-012F5EEA81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21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Monotype Sorts" pitchFamily="2" charset="2"/>
        <a:buChar char="§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50000"/>
        <a:buFont typeface="Monotype Sorts" pitchFamily="2" charset="2"/>
        <a:buChar char="l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FCFD6252-2A4A-442F-BCA7-F5BD174C72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351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Monotype Sorts" pitchFamily="2" charset="2"/>
        <a:buChar char="§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50000"/>
        <a:buFont typeface="Monotype Sorts" pitchFamily="2" charset="2"/>
        <a:buChar char="l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22C1B779-6D89-44FB-8323-89D73EE4F1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781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Monotype Sorts" pitchFamily="2" charset="2"/>
        <a:buChar char="§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50000"/>
        <a:buFont typeface="Monotype Sorts" pitchFamily="2" charset="2"/>
        <a:buChar char="l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8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3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1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michaelmilton.org/2014/11/20/psalms-the-prayer-book-of-the-bible/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8.xml"/><Relationship Id="rId4" Type="http://schemas.openxmlformats.org/officeDocument/2006/relationships/hyperlink" Target="https://creativecommons.org/licenses/by-nc-sa/3.0/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295400"/>
            <a:ext cx="4419600" cy="1143000"/>
          </a:xfrm>
        </p:spPr>
        <p:txBody>
          <a:bodyPr/>
          <a:lstStyle/>
          <a:p>
            <a:r>
              <a:rPr kumimoji="0" lang="en-US" altLang="en-US" sz="3600" b="1" dirty="0">
                <a:solidFill>
                  <a:schemeClr val="tx1"/>
                </a:solidFill>
              </a:rPr>
              <a:t>Comprehending the Psalms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4876800"/>
            <a:ext cx="4648200" cy="990600"/>
          </a:xfrm>
        </p:spPr>
        <p:txBody>
          <a:bodyPr/>
          <a:lstStyle/>
          <a:p>
            <a:pPr algn="l"/>
            <a:r>
              <a:rPr lang="en-US" altLang="en-US" b="1"/>
              <a:t>Dr. Rodney K. Duke</a:t>
            </a:r>
          </a:p>
        </p:txBody>
      </p:sp>
      <p:pic>
        <p:nvPicPr>
          <p:cNvPr id="21508" name="Picture 4" descr="papyrus_66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381000"/>
            <a:ext cx="3238500" cy="370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400" b="1" u="sng"/>
              <a:t>UNIT 3.  BACKGROUND ON PSALMS (5 of 8)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38100" y="585107"/>
            <a:ext cx="91440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>
                <a:solidFill>
                  <a:schemeClr val="accent1"/>
                </a:solidFill>
              </a:rPr>
              <a:t>D. 4th stage:	collection into “books” </a:t>
            </a:r>
            <a:r>
              <a:rPr kumimoji="0" lang="en-US" altLang="en-US" sz="2400" b="1" dirty="0"/>
              <a:t>(cont.)</a:t>
            </a:r>
            <a:endParaRPr kumimoji="0" lang="en-US" altLang="en-US" sz="2400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Note parallel psalms/sections: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	Ps 14 = Ps 53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	Ps 40:13-17 = Ps 50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	Ps 57:7-11 +Ps 60:5-12 = Ps 108</a:t>
            </a:r>
            <a:endParaRPr kumimoji="0" lang="en-US" altLang="en-US" sz="2400" dirty="0"/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68036" y="2540428"/>
            <a:ext cx="9144000" cy="433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>
                <a:solidFill>
                  <a:schemeClr val="accent1"/>
                </a:solidFill>
              </a:rPr>
              <a:t>E.  5th Stage: Five Book Arrangement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	Bk 1 “Davidic/royal” perspective (lament w/hope focus)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	Bk 2: “Davidic/royal” perspective (success focus)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	Bk 3: Failures down to Babylonian Exile (dark)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	Bk 4: In Exile (some “Mosaic” hope for deliverance</a:t>
            </a:r>
            <a:r>
              <a:rPr kumimoji="0" lang="en-US" altLang="en-US" sz="2400" b="1" dirty="0">
                <a:solidFill>
                  <a:srgbClr val="C00000"/>
                </a:solidFill>
              </a:rPr>
              <a:t>*</a:t>
            </a:r>
            <a:r>
              <a:rPr kumimoji="0" lang="en-US" altLang="en-US" sz="2400" b="1" dirty="0"/>
              <a:t>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	Bk 5: Restored Israel offers praise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    </a:t>
            </a:r>
            <a:r>
              <a:rPr kumimoji="0" lang="en-US" altLang="en-US" sz="2400" b="1" dirty="0" err="1"/>
              <a:t>Pss</a:t>
            </a:r>
            <a:r>
              <a:rPr kumimoji="0" lang="en-US" altLang="en-US" sz="2400" b="1" dirty="0"/>
              <a:t> 1-2: Introduction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    </a:t>
            </a:r>
            <a:r>
              <a:rPr kumimoji="0" lang="en-US" altLang="en-US" sz="2400" b="1" dirty="0" err="1"/>
              <a:t>Pss</a:t>
            </a:r>
            <a:r>
              <a:rPr kumimoji="0" lang="en-US" altLang="en-US" sz="2400" b="1" dirty="0"/>
              <a:t> 145-50 - Finale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Possible rearrangement for 3-year lectionary cycle, 4 per Sabbath? for synagogue use?</a:t>
            </a: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400" b="1" dirty="0">
                <a:solidFill>
                  <a:srgbClr val="C00000"/>
                </a:solidFill>
              </a:rPr>
              <a:t>*</a:t>
            </a:r>
            <a:r>
              <a:rPr kumimoji="0" lang="en-US" altLang="en-US" sz="2400" b="1" dirty="0"/>
              <a:t>Moses mentioned 7 times: (90:1; 99:6; 103:7; 105:26; 106:16,23,32)</a:t>
            </a:r>
          </a:p>
        </p:txBody>
      </p:sp>
      <p:graphicFrame>
        <p:nvGraphicFramePr>
          <p:cNvPr id="20486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0679043"/>
              </p:ext>
            </p:extLst>
          </p:nvPr>
        </p:nvGraphicFramePr>
        <p:xfrm>
          <a:off x="7620000" y="457200"/>
          <a:ext cx="1391990" cy="358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3" imgW="4579545" imgH="11781576" progId="MS_ClipArt_Gallery.5">
                  <p:embed/>
                </p:oleObj>
              </mc:Choice>
              <mc:Fallback>
                <p:oleObj name="Clip" r:id="rId3" imgW="4579545" imgH="11781576" progId="MS_ClipArt_Gallery.5">
                  <p:embed/>
                  <p:pic>
                    <p:nvPicPr>
                      <p:cNvPr id="20486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0" y="457200"/>
                        <a:ext cx="1391990" cy="358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 autoUpdateAnimBg="0"/>
      <p:bldP spid="13319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0" y="533400"/>
            <a:ext cx="9144000" cy="6247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 	 </a:t>
            </a:r>
            <a:r>
              <a:rPr kumimoji="0" lang="en-US" altLang="en-US" sz="2400" b="1" dirty="0">
                <a:solidFill>
                  <a:schemeClr val="accent1"/>
                </a:solidFill>
              </a:rPr>
              <a:t>IV. </a:t>
            </a:r>
            <a:r>
              <a:rPr kumimoji="0" lang="en-US" altLang="en-US" sz="2400" b="1" i="1" dirty="0">
                <a:solidFill>
                  <a:schemeClr val="accent1"/>
                </a:solidFill>
              </a:rPr>
              <a:t>Superscriptions/Titles</a:t>
            </a:r>
            <a:r>
              <a:rPr kumimoji="0" lang="en-US" altLang="en-US" sz="2400" b="1" dirty="0"/>
              <a:t> (126 psalms) [any postscripts?]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      		</a:t>
            </a:r>
            <a:r>
              <a:rPr kumimoji="0" lang="en-US" altLang="en-US" sz="2400" b="1" dirty="0">
                <a:solidFill>
                  <a:schemeClr val="accent1"/>
                </a:solidFill>
              </a:rPr>
              <a:t>A. Types of information: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         			1.	linked to person with </a:t>
            </a:r>
            <a:r>
              <a:rPr kumimoji="0" lang="en-US" altLang="en-US" sz="2400" b="1" u="sng" dirty="0"/>
              <a:t>lamed</a:t>
            </a:r>
            <a:r>
              <a:rPr kumimoji="0" lang="en-US" altLang="en-US" sz="2400" b="1" dirty="0"/>
              <a:t> (to, for, by)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         			2. 	technical name for psalm types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         			3. 	musical terms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         			4. 	melody indicators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         			5. 	liturgical indicators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         			6. 	historical connection to life of David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      		</a:t>
            </a:r>
            <a:r>
              <a:rPr kumimoji="0" lang="en-US" altLang="en-US" sz="2400" b="1" dirty="0">
                <a:solidFill>
                  <a:schemeClr val="accent1"/>
                </a:solidFill>
              </a:rPr>
              <a:t>B. Evaluation: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         			1.	Could be primary or secondary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         			2.	Cannot safely assume </a:t>
            </a:r>
            <a:r>
              <a:rPr kumimoji="0" lang="en-US" altLang="en-US" sz="2400" b="1" u="sng" dirty="0"/>
              <a:t>lamed</a:t>
            </a:r>
            <a:r>
              <a:rPr kumimoji="0" lang="en-US" altLang="en-US" sz="2400" b="1" dirty="0"/>
              <a:t> (A 1) </a:t>
            </a:r>
            <a:br>
              <a:rPr kumimoji="0" lang="en-US" altLang="en-US" sz="2400" b="1" dirty="0"/>
            </a:br>
            <a:r>
              <a:rPr kumimoji="0" lang="en-US" altLang="en-US" sz="2400" b="1" dirty="0"/>
              <a:t>				means 	“authored by” in all cases</a:t>
            </a:r>
            <a:r>
              <a:rPr kumimoji="0" lang="en-US" altLang="en-US" sz="2800" b="1" dirty="0">
                <a:solidFill>
                  <a:srgbClr val="C00000"/>
                </a:solidFill>
              </a:rPr>
              <a:t>*</a:t>
            </a:r>
            <a:endParaRPr kumimoji="0" lang="en-US" altLang="en-US" sz="2400" b="1" dirty="0">
              <a:solidFill>
                <a:srgbClr val="C00000"/>
              </a:solidFill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         			3.	Useful to read in light of historical</a:t>
            </a:r>
            <a:br>
              <a:rPr kumimoji="0" lang="en-US" altLang="en-US" sz="2400" b="1" dirty="0"/>
            </a:br>
            <a:r>
              <a:rPr kumimoji="0" lang="en-US" altLang="en-US" sz="2400" b="1" dirty="0"/>
              <a:t>                                                notices  (</a:t>
            </a:r>
            <a:r>
              <a:rPr kumimoji="0" lang="en-US" altLang="en-US" sz="2400" b="1" dirty="0">
                <a:solidFill>
                  <a:schemeClr val="accent1"/>
                </a:solidFill>
              </a:rPr>
              <a:t>See Psalm 51</a:t>
            </a:r>
            <a:r>
              <a:rPr kumimoji="0" lang="en-US" altLang="en-US" sz="2400" b="1" dirty="0"/>
              <a:t>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1200" b="1" dirty="0"/>
              <a:t>			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			</a:t>
            </a:r>
            <a:r>
              <a:rPr kumimoji="0" lang="en-US" altLang="en-US" sz="2400" b="1" dirty="0">
                <a:solidFill>
                  <a:srgbClr val="C00000"/>
                </a:solidFill>
              </a:rPr>
              <a:t> *</a:t>
            </a:r>
            <a:r>
              <a:rPr kumimoji="0" lang="en-US" altLang="en-US" sz="2400" b="1" dirty="0"/>
              <a:t>See how Ps 110 (“l-David”) seems to speak 		                prophetically about David/Davidic king.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400" b="1" u="sng"/>
              <a:t>UNIT 3. BACKGROUND ON PSALMS (6 of 8)</a:t>
            </a:r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7903992"/>
              </p:ext>
            </p:extLst>
          </p:nvPr>
        </p:nvGraphicFramePr>
        <p:xfrm flipH="1">
          <a:off x="381000" y="4038600"/>
          <a:ext cx="1657062" cy="2453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4" imgW="1495044" imgH="1827886" progId="MS_ClipArt_Gallery.5">
                  <p:embed/>
                </p:oleObj>
              </mc:Choice>
              <mc:Fallback>
                <p:oleObj name="Clip" r:id="rId4" imgW="1495044" imgH="1827886" progId="MS_ClipArt_Gallery.5">
                  <p:embed/>
                  <p:pic>
                    <p:nvPicPr>
                      <p:cNvPr id="922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 flipH="1">
                        <a:off x="381000" y="4038600"/>
                        <a:ext cx="1657062" cy="2453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j0074828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Text Box 2"/>
          <p:cNvSpPr txBox="1">
            <a:spLocks noChangeArrowheads="1"/>
          </p:cNvSpPr>
          <p:nvPr/>
        </p:nvSpPr>
        <p:spPr bwMode="auto">
          <a:xfrm>
            <a:off x="0" y="558800"/>
            <a:ext cx="9144000" cy="629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b="1" dirty="0"/>
              <a:t> </a:t>
            </a:r>
            <a:r>
              <a:rPr lang="en-US" altLang="en-US" b="1" dirty="0">
                <a:solidFill>
                  <a:schemeClr val="accent1"/>
                </a:solidFill>
              </a:rPr>
              <a:t>V. </a:t>
            </a:r>
            <a:r>
              <a:rPr lang="en-US" altLang="en-US" b="1" i="1" dirty="0">
                <a:solidFill>
                  <a:schemeClr val="accent1"/>
                </a:solidFill>
              </a:rPr>
              <a:t>Theological Basis and/or Implications</a:t>
            </a:r>
            <a:r>
              <a:rPr lang="en-US" altLang="en-US" b="1" dirty="0">
                <a:solidFill>
                  <a:schemeClr val="accent1"/>
                </a:solidFill>
              </a:rPr>
              <a:t> </a:t>
            </a:r>
          </a:p>
          <a:p>
            <a:r>
              <a:rPr lang="en-US" altLang="en-US" b="1" dirty="0"/>
              <a:t>      Each psalm has own distinct message; but some generalizations:</a:t>
            </a:r>
          </a:p>
          <a:p>
            <a:r>
              <a:rPr lang="en-US" altLang="en-US" b="1" dirty="0"/>
              <a:t>      	</a:t>
            </a:r>
            <a:r>
              <a:rPr lang="en-US" altLang="en-US" b="1" dirty="0">
                <a:solidFill>
                  <a:schemeClr val="accent1"/>
                </a:solidFill>
              </a:rPr>
              <a:t>A. Petitions:</a:t>
            </a:r>
          </a:p>
          <a:p>
            <a:r>
              <a:rPr lang="en-US" altLang="en-US" b="1" dirty="0">
                <a:solidFill>
                  <a:schemeClr val="accent1"/>
                </a:solidFill>
              </a:rPr>
              <a:t>         		1.	God is to be approached boldly, with complete 			openness</a:t>
            </a:r>
          </a:p>
          <a:p>
            <a:r>
              <a:rPr lang="en-US" altLang="en-US" b="1" dirty="0">
                <a:solidFill>
                  <a:schemeClr val="accent1"/>
                </a:solidFill>
              </a:rPr>
              <a:t>         		2.	Even in despair, the psalmist expressed trust</a:t>
            </a:r>
          </a:p>
          <a:p>
            <a:endParaRPr lang="en-US" altLang="en-US" b="1" dirty="0"/>
          </a:p>
          <a:p>
            <a:r>
              <a:rPr lang="en-US" altLang="en-US" b="1" dirty="0"/>
              <a:t>      	</a:t>
            </a:r>
            <a:r>
              <a:rPr lang="en-US" altLang="en-US" b="1" dirty="0">
                <a:solidFill>
                  <a:schemeClr val="hlink"/>
                </a:solidFill>
              </a:rPr>
              <a:t>B. Thanksgivings:</a:t>
            </a:r>
          </a:p>
          <a:p>
            <a:r>
              <a:rPr lang="en-US" altLang="en-US" b="1" dirty="0">
                <a:solidFill>
                  <a:schemeClr val="hlink"/>
                </a:solidFill>
              </a:rPr>
              <a:t>         		1.	God is to be thanked by testimony before 				community in celebration</a:t>
            </a:r>
          </a:p>
          <a:p>
            <a:r>
              <a:rPr lang="en-US" altLang="en-US" b="1" dirty="0">
                <a:solidFill>
                  <a:schemeClr val="hlink"/>
                </a:solidFill>
              </a:rPr>
              <a:t>         		2.	God is experientially knowable</a:t>
            </a:r>
          </a:p>
          <a:p>
            <a:r>
              <a:rPr lang="en-US" altLang="en-US" b="1" dirty="0">
                <a:solidFill>
                  <a:schemeClr val="hlink"/>
                </a:solidFill>
              </a:rPr>
              <a:t>         		3.	Faith in God who acts on their behalf</a:t>
            </a:r>
          </a:p>
          <a:p>
            <a:endParaRPr lang="en-US" altLang="en-US" b="1" dirty="0">
              <a:solidFill>
                <a:schemeClr val="hlink"/>
              </a:solidFill>
            </a:endParaRPr>
          </a:p>
          <a:p>
            <a:r>
              <a:rPr lang="en-US" altLang="en-US" b="1" dirty="0"/>
              <a:t>      	</a:t>
            </a:r>
            <a:r>
              <a:rPr lang="en-US" altLang="en-US" b="1" dirty="0">
                <a:solidFill>
                  <a:schemeClr val="accent2"/>
                </a:solidFill>
              </a:rPr>
              <a:t>C. Hymns:</a:t>
            </a:r>
          </a:p>
          <a:p>
            <a:r>
              <a:rPr lang="en-US" altLang="en-US" b="1" dirty="0">
                <a:solidFill>
                  <a:schemeClr val="accent2"/>
                </a:solidFill>
              </a:rPr>
              <a:t>         		1.	God is worthy of praise</a:t>
            </a:r>
          </a:p>
          <a:p>
            <a:r>
              <a:rPr lang="en-US" altLang="en-US" b="1" dirty="0">
                <a:solidFill>
                  <a:schemeClr val="accent2"/>
                </a:solidFill>
              </a:rPr>
              <a:t>         		2.	God, who is majestic and sovereign, graciously 			condescends to care for those who trust God</a:t>
            </a:r>
            <a:r>
              <a:rPr lang="en-US" altLang="en-US" b="1" dirty="0"/>
              <a:t>  </a:t>
            </a: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1" u="sng" dirty="0"/>
              <a:t>Review: UNIT 3...BACKGROUND ON PSALMS (7 of 8)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78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78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78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78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78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78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78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78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78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78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78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78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7810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Text Box 2"/>
          <p:cNvSpPr txBox="1">
            <a:spLocks noChangeArrowheads="1"/>
          </p:cNvSpPr>
          <p:nvPr/>
        </p:nvSpPr>
        <p:spPr bwMode="auto">
          <a:xfrm>
            <a:off x="0" y="762000"/>
            <a:ext cx="9144000" cy="374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860425" indent="-8604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b="1">
                <a:solidFill>
                  <a:schemeClr val="accent1"/>
                </a:solidFill>
              </a:rPr>
              <a:t>VI. </a:t>
            </a:r>
            <a:r>
              <a:rPr lang="en-US" altLang="en-US" b="1" i="1">
                <a:solidFill>
                  <a:schemeClr val="accent1"/>
                </a:solidFill>
              </a:rPr>
              <a:t>Principles for Application</a:t>
            </a:r>
          </a:p>
          <a:p>
            <a:r>
              <a:rPr lang="en-US" altLang="en-US" b="1"/>
              <a:t>      A. Can I identify or empathize with the psalmist's situation and/or feelings? (subjective)</a:t>
            </a:r>
          </a:p>
          <a:p>
            <a:r>
              <a:rPr lang="en-US" altLang="en-US" b="1"/>
              <a:t>      B. Can/should this psalm provide a model for me when speaking to God or others about God? (subjective)</a:t>
            </a:r>
          </a:p>
          <a:p>
            <a:r>
              <a:rPr lang="en-US" altLang="en-US" b="1"/>
              <a:t>      		</a:t>
            </a:r>
            <a:r>
              <a:rPr lang="en-US" altLang="en-US" b="1">
                <a:solidFill>
                  <a:schemeClr val="hlink"/>
                </a:solidFill>
              </a:rPr>
              <a:t>Caution: elements of imprecation</a:t>
            </a:r>
          </a:p>
          <a:p>
            <a:r>
              <a:rPr lang="en-US" altLang="en-US" b="1"/>
              <a:t>      C. What is the psalmist teaching about the God-humanity relationship and/or about how life works? (objective)</a:t>
            </a:r>
          </a:p>
          <a:p>
            <a:r>
              <a:rPr lang="en-US" altLang="en-US" b="1"/>
              <a:t>	</a:t>
            </a:r>
            <a:r>
              <a:rPr lang="en-US" altLang="en-US" b="1">
                <a:solidFill>
                  <a:schemeClr val="hlink"/>
                </a:solidFill>
              </a:rPr>
              <a:t>Caution: not the same as explicitly taught doctrine</a:t>
            </a:r>
          </a:p>
          <a:p>
            <a:r>
              <a:rPr lang="en-US" altLang="en-US" b="1"/>
              <a:t>	</a:t>
            </a: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1" u="sng"/>
              <a:t>UNIT 3...BACKGROUND ON PSALMS (8 of 8)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88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88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88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88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88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88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88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834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DD23EF9-CD2D-6E81-6383-218BE2425AF7}"/>
              </a:ext>
            </a:extLst>
          </p:cNvPr>
          <p:cNvSpPr txBox="1"/>
          <p:nvPr/>
        </p:nvSpPr>
        <p:spPr>
          <a:xfrm>
            <a:off x="1104900" y="381000"/>
            <a:ext cx="6934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TOWARDS A </a:t>
            </a:r>
            <a:br>
              <a:rPr lang="en-US" sz="3200" b="1" dirty="0"/>
            </a:br>
            <a:endParaRPr lang="en-US" sz="3200" b="1" dirty="0"/>
          </a:p>
          <a:p>
            <a:pPr algn="ctr"/>
            <a:r>
              <a:rPr lang="en-US" sz="3600" b="1" dirty="0">
                <a:solidFill>
                  <a:srgbClr val="C00000"/>
                </a:solidFill>
              </a:rPr>
              <a:t>LITERARY DESCRIPTION</a:t>
            </a:r>
          </a:p>
          <a:p>
            <a:pPr algn="ctr"/>
            <a:r>
              <a:rPr lang="en-US" sz="3200" b="1" dirty="0"/>
              <a:t>&amp;</a:t>
            </a:r>
          </a:p>
          <a:p>
            <a:pPr algn="ctr"/>
            <a:r>
              <a:rPr lang="en-US" sz="3600" b="1" dirty="0">
                <a:solidFill>
                  <a:schemeClr val="accent1"/>
                </a:solidFill>
              </a:rPr>
              <a:t>READING STRATEGY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F6F39D-C498-525E-6F52-5A9BD7434F24}"/>
              </a:ext>
            </a:extLst>
          </p:cNvPr>
          <p:cNvSpPr txBox="1"/>
          <p:nvPr/>
        </p:nvSpPr>
        <p:spPr>
          <a:xfrm>
            <a:off x="2667000" y="3657600"/>
            <a:ext cx="350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Communication Chart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3833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0" y="1143000"/>
            <a:ext cx="9144000" cy="563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u="sng" dirty="0"/>
              <a:t>Literary Features /Impact</a:t>
            </a:r>
            <a:r>
              <a:rPr kumimoji="0" lang="en-US" altLang="en-US" sz="2400" b="1" dirty="0"/>
              <a:t> </a:t>
            </a:r>
            <a:r>
              <a:rPr kumimoji="0" lang="en-US" altLang="en-US" sz="2400" b="1" dirty="0">
                <a:solidFill>
                  <a:srgbClr val="C00000"/>
                </a:solidFill>
              </a:rPr>
              <a:t>Be able to give some lit. features &amp; impact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1. General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i="1" dirty="0"/>
              <a:t>	a. poetic: </a:t>
            </a:r>
            <a:endParaRPr kumimoji="0" lang="en-US" altLang="en-US" sz="2400" b="1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		1) </a:t>
            </a:r>
            <a:r>
              <a:rPr kumimoji="0" lang="en-US" altLang="en-US" sz="2400" b="1" dirty="0">
                <a:solidFill>
                  <a:schemeClr val="accent1"/>
                </a:solidFill>
              </a:rPr>
              <a:t>parallelism</a:t>
            </a:r>
            <a:r>
              <a:rPr kumimoji="0" lang="en-US" altLang="en-US" sz="2400" b="1" dirty="0"/>
              <a:t> (balanced thought structures)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  		2) </a:t>
            </a:r>
            <a:r>
              <a:rPr kumimoji="0" lang="en-US" altLang="en-US" sz="2400" b="1" dirty="0">
                <a:solidFill>
                  <a:schemeClr val="accent1"/>
                </a:solidFill>
              </a:rPr>
              <a:t>figurative language</a:t>
            </a:r>
            <a:r>
              <a:rPr kumimoji="0" lang="en-US" altLang="en-US" sz="2400" b="1" dirty="0"/>
              <a:t> (e.g. hyperbole, metaphor, </a:t>
            </a:r>
            <a:br>
              <a:rPr kumimoji="0" lang="en-US" altLang="en-US" sz="2400" b="1" dirty="0"/>
            </a:br>
            <a:r>
              <a:rPr kumimoji="0" lang="en-US" altLang="en-US" sz="2400" b="1" dirty="0"/>
              <a:t>		    simile, personification, merism)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 		3) </a:t>
            </a:r>
            <a:r>
              <a:rPr kumimoji="0" lang="en-US" altLang="en-US" sz="2400" b="1" dirty="0">
                <a:solidFill>
                  <a:schemeClr val="accent1"/>
                </a:solidFill>
              </a:rPr>
              <a:t>graphic, picturesque language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		4) (all of the above) </a:t>
            </a:r>
            <a:r>
              <a:rPr kumimoji="0" lang="en-US" altLang="en-US" sz="2400" b="1" dirty="0">
                <a:solidFill>
                  <a:schemeClr val="accent1"/>
                </a:solidFill>
              </a:rPr>
              <a:t>densely packed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i="1" dirty="0"/>
              <a:t>	B. "lofty" (theological)</a:t>
            </a:r>
            <a:r>
              <a:rPr kumimoji="0" lang="en-US" altLang="en-US" sz="2400" b="1" dirty="0"/>
              <a:t>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i="1" dirty="0"/>
              <a:t>	C. intensely personal language</a:t>
            </a:r>
            <a:r>
              <a:rPr kumimoji="0" lang="en-US" altLang="en-US" sz="2400" b="1" dirty="0"/>
              <a:t>  (testimonial; bold, honest,</a:t>
            </a:r>
            <a:br>
              <a:rPr kumimoji="0" lang="en-US" altLang="en-US" sz="2400" b="1" dirty="0"/>
            </a:br>
            <a:r>
              <a:rPr kumimoji="0" lang="en-US" altLang="en-US" sz="2400" b="1" dirty="0"/>
              <a:t> 	    emotional, emphatic)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i="1" dirty="0"/>
              <a:t>	D. direct address</a:t>
            </a:r>
            <a:endParaRPr kumimoji="0" lang="en-US" altLang="en-US" sz="2400" b="1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i="1" dirty="0"/>
              <a:t>	E. questions and answers</a:t>
            </a:r>
            <a:endParaRPr kumimoji="0" lang="en-US" altLang="en-US" sz="2400" b="1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(etc.)</a:t>
            </a:r>
            <a:r>
              <a:rPr kumimoji="0" lang="en-US" altLang="en-US" sz="2400" dirty="0">
                <a:latin typeface="Courier New" pitchFamily="49" charset="0"/>
              </a:rPr>
              <a:t>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 b="1" dirty="0"/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533400" y="304800"/>
            <a:ext cx="815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u="sng" dirty="0"/>
              <a:t>Hymnic Literature</a:t>
            </a:r>
            <a:r>
              <a:rPr kumimoji="0" lang="en-US" altLang="en-US" sz="2400" b="1" dirty="0"/>
              <a:t> (Handouts, p. 28)</a:t>
            </a:r>
            <a:endParaRPr kumimoji="0" lang="en-US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1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1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1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1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12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12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12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12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0" y="914400"/>
            <a:ext cx="9144000" cy="600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5613" indent="-455613"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i="1" dirty="0">
                <a:solidFill>
                  <a:schemeClr val="accent1"/>
                </a:solidFill>
              </a:rPr>
              <a:t>Analyze</a:t>
            </a:r>
            <a:r>
              <a:rPr kumimoji="0" lang="en-US" altLang="en-US" sz="2400" b="1" i="1" dirty="0"/>
              <a:t> </a:t>
            </a:r>
            <a:r>
              <a:rPr kumimoji="0" lang="en-US" altLang="en-US" sz="2400" b="1" dirty="0"/>
              <a:t> (Many of the "steps" are not sequential, but simultaneous.)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 b="1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1.   </a:t>
            </a:r>
            <a:r>
              <a:rPr kumimoji="0" lang="en-US" altLang="en-US" sz="2400" b="1" u="sng" dirty="0"/>
              <a:t>Identify type</a:t>
            </a:r>
            <a:r>
              <a:rPr kumimoji="0" lang="en-US" altLang="en-US" sz="2400" b="1" dirty="0"/>
              <a:t> of psalm.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2.   Seek to recover </a:t>
            </a:r>
            <a:r>
              <a:rPr kumimoji="0" lang="en-US" altLang="en-US" sz="2400" b="1" u="sng" dirty="0"/>
              <a:t>historical and cultic setting</a:t>
            </a:r>
            <a:r>
              <a:rPr kumimoji="0" lang="en-US" altLang="en-US" sz="2400" b="1" dirty="0"/>
              <a:t>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3.   </a:t>
            </a:r>
            <a:r>
              <a:rPr kumimoji="0" lang="en-US" altLang="en-US" sz="2400" b="1" u="sng" dirty="0"/>
              <a:t>Outline the general structure</a:t>
            </a:r>
            <a:r>
              <a:rPr kumimoji="0" lang="en-US" altLang="en-US" sz="2400" b="1" dirty="0"/>
              <a:t>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      a. What are the main sections and their motifs?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      b. What is the connection/flow of thought among sections?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4.   Identify the </a:t>
            </a:r>
            <a:r>
              <a:rPr kumimoji="0" lang="en-US" altLang="en-US" sz="2400" b="1" u="sng" dirty="0"/>
              <a:t>flow of thought</a:t>
            </a:r>
            <a:r>
              <a:rPr kumimoji="0" lang="en-US" altLang="en-US" sz="2400" b="1" dirty="0"/>
              <a:t> and topics within each section.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5.   Identify/</a:t>
            </a:r>
            <a:r>
              <a:rPr kumimoji="0" lang="en-US" altLang="en-US" sz="2400" b="1" u="sng" dirty="0"/>
              <a:t>diagram the structural patterns among the verses</a:t>
            </a:r>
            <a:r>
              <a:rPr kumimoji="0" lang="en-US" altLang="en-US" sz="2400" b="1" dirty="0"/>
              <a:t>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      What impact are these structures meant to have?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6.   Identify/</a:t>
            </a:r>
            <a:r>
              <a:rPr kumimoji="0" lang="en-US" altLang="en-US" sz="2400" b="1" u="sng" dirty="0"/>
              <a:t>diagram the parallelism</a:t>
            </a:r>
            <a:r>
              <a:rPr kumimoji="0" lang="en-US" altLang="en-US" sz="2400" b="1" dirty="0"/>
              <a:t> (balanced structures) </a:t>
            </a:r>
            <a:r>
              <a:rPr kumimoji="0" lang="en-US" altLang="en-US" sz="2400" b="1" u="sng" dirty="0"/>
              <a:t>within   </a:t>
            </a:r>
            <a:br>
              <a:rPr kumimoji="0" lang="en-US" altLang="en-US" sz="2400" b="1" u="sng" dirty="0"/>
            </a:br>
            <a:r>
              <a:rPr kumimoji="0" lang="en-US" altLang="en-US" sz="2400" b="1" u="sng" dirty="0"/>
              <a:t>verses</a:t>
            </a:r>
            <a:r>
              <a:rPr kumimoji="0" lang="en-US" altLang="en-US" sz="2400" b="1" dirty="0"/>
              <a:t>.  What are the relationships between the balanced  </a:t>
            </a:r>
            <a:br>
              <a:rPr kumimoji="0" lang="en-US" altLang="en-US" sz="2400" b="1" dirty="0"/>
            </a:br>
            <a:r>
              <a:rPr kumimoji="0" lang="en-US" altLang="en-US" sz="2400" b="1" dirty="0"/>
              <a:t>elements?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7.   Identify the</a:t>
            </a:r>
            <a:r>
              <a:rPr kumimoji="0" lang="en-US" altLang="en-US" sz="2400" b="1" u="sng" dirty="0"/>
              <a:t> figures of speech</a:t>
            </a:r>
            <a:r>
              <a:rPr kumimoji="0" lang="en-US" altLang="en-US" sz="2400" b="1" dirty="0"/>
              <a:t> and explore how each one "works."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8.   Focus on the </a:t>
            </a:r>
            <a:r>
              <a:rPr kumimoji="0" lang="en-US" altLang="en-US" sz="2400" b="1" u="sng" dirty="0"/>
              <a:t>graphic language</a:t>
            </a:r>
            <a:r>
              <a:rPr kumimoji="0" lang="en-US" altLang="en-US" sz="2400" b="1" dirty="0"/>
              <a:t> and ask what it is meant to evoke. (</a:t>
            </a:r>
            <a:r>
              <a:rPr kumimoji="0" lang="en-US" altLang="en-US" sz="2400" b="1" dirty="0">
                <a:solidFill>
                  <a:schemeClr val="accent2"/>
                </a:solidFill>
              </a:rPr>
              <a:t>Discover the emotive, conative and persuasive elements</a:t>
            </a:r>
            <a:r>
              <a:rPr kumimoji="0" lang="en-US" altLang="en-US" sz="2400" b="1" dirty="0"/>
              <a:t>.)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1371600" y="304800"/>
            <a:ext cx="640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u="sng" dirty="0"/>
              <a:t>READING</a:t>
            </a:r>
            <a:r>
              <a:rPr kumimoji="0" lang="en-US" altLang="en-US" sz="2400" b="1" dirty="0"/>
              <a:t> STRATEGY (Handouts, p. 29)</a:t>
            </a:r>
            <a:endParaRPr kumimoji="0" lang="en-US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152400" y="685800"/>
            <a:ext cx="8991600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5613" indent="-455613"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9.   Look for </a:t>
            </a:r>
            <a:r>
              <a:rPr kumimoji="0" lang="en-US" altLang="en-US" sz="2400" b="1" u="sng" dirty="0"/>
              <a:t>allusions</a:t>
            </a:r>
            <a:r>
              <a:rPr kumimoji="0" lang="en-US" altLang="en-US" sz="2400" b="1" dirty="0"/>
              <a:t> to other OT events and texts.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      What would this relationship indicate?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 b="1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>
                <a:solidFill>
                  <a:schemeClr val="hlink"/>
                </a:solidFill>
              </a:rPr>
              <a:t>* </a:t>
            </a:r>
            <a:r>
              <a:rPr kumimoji="0" lang="en-US" altLang="en-US" sz="2400" b="1" dirty="0"/>
              <a:t>10. If the </a:t>
            </a:r>
            <a:r>
              <a:rPr kumimoji="0" lang="en-US" altLang="en-US" sz="2400" b="1" u="sng" dirty="0"/>
              <a:t>title/superscription</a:t>
            </a:r>
            <a:r>
              <a:rPr kumimoji="0" lang="en-US" altLang="en-US" sz="2400" b="1" dirty="0"/>
              <a:t> gives a setting (e.g. in the life of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      David), look up that event and explore what this perspective  would add to the themes and mood of the psalm.</a:t>
            </a:r>
            <a:r>
              <a:rPr kumimoji="0" lang="en-US" altLang="en-US" sz="2400" b="1" dirty="0">
                <a:solidFill>
                  <a:schemeClr val="hlink"/>
                </a:solidFill>
              </a:rPr>
              <a:t>*</a:t>
            </a:r>
            <a:br>
              <a:rPr kumimoji="0" lang="en-US" altLang="en-US" sz="2400" b="1" dirty="0">
                <a:solidFill>
                  <a:schemeClr val="hlink"/>
                </a:solidFill>
              </a:rPr>
            </a:br>
            <a:r>
              <a:rPr kumimoji="0" lang="en-US" altLang="en-US" sz="2400" b="1" dirty="0">
                <a:solidFill>
                  <a:schemeClr val="hlink"/>
                </a:solidFill>
              </a:rPr>
              <a:t>*</a:t>
            </a:r>
            <a:r>
              <a:rPr kumimoji="0" lang="en-US" altLang="en-US" sz="2400" b="1" dirty="0">
                <a:solidFill>
                  <a:srgbClr val="C00000"/>
                </a:solidFill>
              </a:rPr>
              <a:t> (This step moves away from a form-critical reading to a “historical” reading.  Perhaps used outside of Temple</a:t>
            </a:r>
            <a:br>
              <a:rPr kumimoji="0" lang="en-US" altLang="en-US" sz="2400" b="1" dirty="0">
                <a:solidFill>
                  <a:srgbClr val="C00000"/>
                </a:solidFill>
              </a:rPr>
            </a:br>
            <a:r>
              <a:rPr kumimoji="0" lang="en-US" altLang="en-US" sz="2400" b="1" dirty="0">
                <a:solidFill>
                  <a:srgbClr val="C00000"/>
                </a:solidFill>
              </a:rPr>
              <a:t>in a synagogue setting.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 b="1" i="1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i="1" dirty="0">
                <a:solidFill>
                  <a:schemeClr val="accent1"/>
                </a:solidFill>
              </a:rPr>
              <a:t>Synthesize</a:t>
            </a:r>
            <a:endParaRPr kumimoji="0" lang="en-US" altLang="en-US" sz="2400" b="1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1. What is/are the psalmist's intention/s?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2. What is the psalmist's situation (personally, cultic)?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3. What is the psalmist feeling and experiencing?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4. What is/are the psalmist's thesis/theses?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1828800" y="152400"/>
            <a:ext cx="548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u="sng"/>
              <a:t>READING STRATEGY (2 of 3)</a:t>
            </a:r>
            <a:endParaRPr kumimoji="0" lang="en-US" altLang="en-US" sz="2400"/>
          </a:p>
        </p:txBody>
      </p:sp>
      <p:pic>
        <p:nvPicPr>
          <p:cNvPr id="9220" name="Picture 4" descr="j009622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3276600"/>
            <a:ext cx="1323975" cy="340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0" y="1219200"/>
            <a:ext cx="9144000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i="1" dirty="0">
                <a:solidFill>
                  <a:schemeClr val="accent1"/>
                </a:solidFill>
              </a:rPr>
              <a:t>Application</a:t>
            </a:r>
            <a:endParaRPr kumimoji="0" lang="en-US" altLang="en-US" sz="2400" b="1" dirty="0"/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 b="1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1. </a:t>
            </a:r>
            <a:r>
              <a:rPr kumimoji="0" lang="en-US" altLang="en-US" sz="2400" b="1" u="sng" dirty="0"/>
              <a:t>Can I identify or empathize</a:t>
            </a:r>
            <a:r>
              <a:rPr kumimoji="0" lang="en-US" altLang="en-US" sz="2400" b="1" dirty="0"/>
              <a:t> with the psalmist's situation and/or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    feelings?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2. </a:t>
            </a:r>
            <a:r>
              <a:rPr kumimoji="0" lang="en-US" altLang="en-US" sz="2400" b="1" u="sng" dirty="0">
                <a:solidFill>
                  <a:srgbClr val="C00000"/>
                </a:solidFill>
              </a:rPr>
              <a:t>What is the psalmist teaching</a:t>
            </a:r>
            <a:r>
              <a:rPr kumimoji="0" lang="en-US" altLang="en-US" sz="2400" b="1" dirty="0">
                <a:solidFill>
                  <a:srgbClr val="C00000"/>
                </a:solidFill>
              </a:rPr>
              <a:t> </a:t>
            </a:r>
            <a:r>
              <a:rPr kumimoji="0" lang="en-US" altLang="en-US" sz="2400" b="1" dirty="0"/>
              <a:t>(implicitly or explicitly) about the</a:t>
            </a:r>
            <a:br>
              <a:rPr kumimoji="0" lang="en-US" altLang="en-US" sz="2400" b="1" dirty="0"/>
            </a:br>
            <a:r>
              <a:rPr kumimoji="0" lang="en-US" altLang="en-US" sz="2400" b="1" dirty="0"/>
              <a:t>    God-human  relationship and/or about how life works?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3. Can/</a:t>
            </a:r>
            <a:r>
              <a:rPr kumimoji="0" lang="en-US" altLang="en-US" sz="2400" b="1" u="sng" dirty="0"/>
              <a:t>should this psalm provide a model</a:t>
            </a:r>
            <a:r>
              <a:rPr kumimoji="0" lang="en-US" altLang="en-US" sz="2400" b="1" dirty="0"/>
              <a:t> when speaking to </a:t>
            </a:r>
            <a:br>
              <a:rPr kumimoji="0" lang="en-US" altLang="en-US" sz="2400" b="1" dirty="0"/>
            </a:br>
            <a:r>
              <a:rPr kumimoji="0" lang="en-US" altLang="en-US" sz="2400" b="1" dirty="0"/>
              <a:t>    God or others about God? </a:t>
            </a:r>
            <a:endParaRPr kumimoji="0" lang="en-US" altLang="en-US" sz="2400" dirty="0"/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828800" y="381000"/>
            <a:ext cx="548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u="sng"/>
              <a:t>READING STRATEGY (3 of 3)</a:t>
            </a:r>
            <a:endParaRPr kumimoji="0" lang="en-US" altLang="en-US" sz="2400"/>
          </a:p>
        </p:txBody>
      </p:sp>
      <p:pic>
        <p:nvPicPr>
          <p:cNvPr id="10244" name="Picture 4" descr="har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4038600"/>
            <a:ext cx="1693863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762000"/>
            <a:ext cx="7315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Questions over Course Pack reading on</a:t>
            </a:r>
          </a:p>
          <a:p>
            <a:r>
              <a:rPr lang="en-US" b="1" dirty="0"/>
              <a:t> </a:t>
            </a:r>
          </a:p>
          <a:p>
            <a:r>
              <a:rPr lang="en-US" b="1" dirty="0"/>
              <a:t>“Balanced Thought Structures”?</a:t>
            </a:r>
          </a:p>
        </p:txBody>
      </p:sp>
    </p:spTree>
    <p:extLst>
      <p:ext uri="{BB962C8B-B14F-4D97-AF65-F5344CB8AC3E}">
        <p14:creationId xmlns:p14="http://schemas.microsoft.com/office/powerpoint/2010/main" val="4134353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D28455-5BB3-DC65-574D-B448A77A55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2">
            <a:extLst>
              <a:ext uri="{FF2B5EF4-FFF2-40B4-BE49-F238E27FC236}">
                <a16:creationId xmlns:a16="http://schemas.microsoft.com/office/drawing/2014/main" id="{EBADEA7C-5192-60BE-D4F2-CCC1FD2F4D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228600"/>
            <a:ext cx="8534400" cy="6063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457200" marR="0" lvl="0" indent="-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CLASS 5</a:t>
            </a: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sng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Assign:</a:t>
            </a: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Enjoy reading the psalms!</a:t>
            </a:r>
            <a:endParaRPr kumimoji="0" lang="en-US" altLang="en-US" sz="2400" b="1" i="0" u="sng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1" i="0" u="sng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en-US" b="1" dirty="0">
              <a:solidFill>
                <a:srgbClr val="333333"/>
              </a:solidFill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Day Objectives: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Explain the roles of the priests and </a:t>
            </a: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levites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in the temple use of the </a:t>
            </a:r>
            <a:r>
              <a:rPr lang="en-US" altLang="en-US" b="1" dirty="0">
                <a:solidFill>
                  <a:srgbClr val="333333"/>
                </a:solidFill>
              </a:rPr>
              <a:t>psalms.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Explaining the </a:t>
            </a:r>
            <a:r>
              <a:rPr lang="en-US" altLang="en-US" b="1" dirty="0">
                <a:solidFill>
                  <a:srgbClr val="333333"/>
                </a:solidFill>
              </a:rPr>
              <a:t>historical development of the Psalter.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Recognizing other </a:t>
            </a:r>
            <a:r>
              <a:rPr lang="en-US" altLang="en-US" b="1" dirty="0">
                <a:solidFill>
                  <a:srgbClr val="333333"/>
                </a:solidFill>
              </a:rPr>
              <a:t>psalm types.</a:t>
            </a: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Practice diagramming “balanced thought structures” and observing how they communicate meaning.</a:t>
            </a:r>
          </a:p>
        </p:txBody>
      </p:sp>
      <p:graphicFrame>
        <p:nvGraphicFramePr>
          <p:cNvPr id="1026" name="Object 1024">
            <a:extLst>
              <a:ext uri="{FF2B5EF4-FFF2-40B4-BE49-F238E27FC236}">
                <a16:creationId xmlns:a16="http://schemas.microsoft.com/office/drawing/2014/main" id="{6BA1C65F-5C2A-0853-1C56-4698214AC3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86400" y="2362200"/>
          <a:ext cx="1872062" cy="151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2" imgW="1891800" imgH="1526760" progId="MS_ClipArt_Gallery.5">
                  <p:embed/>
                </p:oleObj>
              </mc:Choice>
              <mc:Fallback>
                <p:oleObj name="Clip" r:id="rId2" imgW="1891800" imgH="1526760" progId="MS_ClipArt_Gallery.5">
                  <p:embed/>
                  <p:pic>
                    <p:nvPicPr>
                      <p:cNvPr id="1026" name="Object 1024">
                        <a:extLst>
                          <a:ext uri="{FF2B5EF4-FFF2-40B4-BE49-F238E27FC236}">
                            <a16:creationId xmlns:a16="http://schemas.microsoft.com/office/drawing/2014/main" id="{6BA1C65F-5C2A-0853-1C56-4698214AC3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2362200"/>
                        <a:ext cx="1872062" cy="151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721671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0" y="2133600"/>
            <a:ext cx="9144000" cy="337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/>
              <a:t>1)  To Yahweh belongs the earth and its fullness,</a:t>
            </a:r>
            <a:br>
              <a:rPr kumimoji="0" lang="en-US" altLang="en-US" sz="2400" b="1"/>
            </a:br>
            <a:br>
              <a:rPr kumimoji="0" lang="en-US" altLang="en-US" sz="2400" b="1"/>
            </a:br>
            <a:r>
              <a:rPr kumimoji="0" lang="en-US" altLang="en-US" sz="2400" b="1"/>
              <a:t>      the world and all who dwell in it;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 b="1"/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 b="1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/>
              <a:t> 2)  for He founded it upon the seas</a:t>
            </a:r>
            <a:br>
              <a:rPr kumimoji="0" lang="en-US" altLang="en-US" sz="2400" b="1"/>
            </a:br>
            <a:br>
              <a:rPr kumimoji="0" lang="en-US" altLang="en-US" sz="2400" b="1"/>
            </a:br>
            <a:r>
              <a:rPr kumimoji="0" lang="en-US" altLang="en-US" sz="2400" b="1"/>
              <a:t>      and established it upon the rivers.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 b="1"/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2286000" y="228600"/>
            <a:ext cx="4572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u="sng"/>
              <a:t>Psalm 24 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endParaRPr kumimoji="0" lang="en-US" altLang="en-US" sz="2400"/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0" y="1066800"/>
            <a:ext cx="91440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400" b="1" dirty="0">
                <a:solidFill>
                  <a:schemeClr val="accent1"/>
                </a:solidFill>
              </a:rPr>
              <a:t>I.</a:t>
            </a: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400" b="1" dirty="0">
                <a:solidFill>
                  <a:schemeClr val="accent1"/>
                </a:solidFill>
              </a:rPr>
              <a:t>Proclamation of Yahweh’s Ownership of the World</a:t>
            </a:r>
          </a:p>
        </p:txBody>
      </p:sp>
      <p:graphicFrame>
        <p:nvGraphicFramePr>
          <p:cNvPr id="20485" name="Object 5"/>
          <p:cNvGraphicFramePr>
            <a:graphicFrameLocks noChangeAspect="1"/>
          </p:cNvGraphicFramePr>
          <p:nvPr/>
        </p:nvGraphicFramePr>
        <p:xfrm>
          <a:off x="5486400" y="3124200"/>
          <a:ext cx="3124200" cy="312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3" imgW="1805940" imgH="1805940" progId="MS_ClipArt_Gallery.5">
                  <p:embed/>
                </p:oleObj>
              </mc:Choice>
              <mc:Fallback>
                <p:oleObj name="Clip" r:id="rId3" imgW="1805940" imgH="1805940" progId="MS_ClipArt_Gallery.5">
                  <p:embed/>
                  <p:pic>
                    <p:nvPicPr>
                      <p:cNvPr id="2048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124200"/>
                        <a:ext cx="3124200" cy="312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0" name="TextBox 7"/>
          <p:cNvSpPr txBox="1">
            <a:spLocks noChangeArrowheads="1"/>
          </p:cNvSpPr>
          <p:nvPr/>
        </p:nvSpPr>
        <p:spPr bwMode="auto">
          <a:xfrm>
            <a:off x="228600" y="228600"/>
            <a:ext cx="3657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dirty="0"/>
              <a:t>In groups: reconstruct possible cultic setting.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autoUpdateAnimBg="0"/>
      <p:bldP spid="20484" grpId="0" build="allAtOnce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0" y="822325"/>
            <a:ext cx="9144000" cy="603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25000"/>
              </a:lnSpc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3)  Who may ascend the mountain of Yahweh</a:t>
            </a:r>
            <a:br>
              <a:rPr kumimoji="0" lang="en-US" altLang="en-US" sz="2400" b="1" dirty="0"/>
            </a:br>
            <a:r>
              <a:rPr kumimoji="0" lang="en-US" altLang="en-US" sz="2400" b="1" dirty="0"/>
              <a:t>     and who may stand in His holy place?</a:t>
            </a:r>
          </a:p>
          <a:p>
            <a:pPr>
              <a:lnSpc>
                <a:spcPct val="125000"/>
              </a:lnSpc>
              <a:spcBef>
                <a:spcPct val="0"/>
              </a:spcBef>
              <a:buClrTx/>
              <a:buFontTx/>
              <a:buNone/>
            </a:pPr>
            <a:endParaRPr kumimoji="0" lang="en-US" altLang="en-US" sz="2400" b="1" dirty="0"/>
          </a:p>
          <a:p>
            <a:pPr>
              <a:lnSpc>
                <a:spcPct val="125000"/>
              </a:lnSpc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4)  One innocent of hands </a:t>
            </a:r>
            <a:br>
              <a:rPr kumimoji="0" lang="en-US" altLang="en-US" sz="2400" b="1" dirty="0"/>
            </a:br>
            <a:r>
              <a:rPr kumimoji="0" lang="en-US" altLang="en-US" sz="2400" b="1" dirty="0"/>
              <a:t>     and one pure of heart </a:t>
            </a:r>
            <a:br>
              <a:rPr kumimoji="0" lang="en-US" altLang="en-US" sz="2400" b="1" dirty="0"/>
            </a:br>
            <a:r>
              <a:rPr kumimoji="0" lang="en-US" altLang="en-US" sz="2400" b="1" dirty="0"/>
              <a:t>     one who does not lift up his soul to falseness </a:t>
            </a:r>
            <a:br>
              <a:rPr kumimoji="0" lang="en-US" altLang="en-US" sz="2400" b="1" dirty="0"/>
            </a:br>
            <a:r>
              <a:rPr kumimoji="0" lang="en-US" altLang="en-US" sz="2400" b="1" dirty="0"/>
              <a:t>     and one who does not swear deceitfully.</a:t>
            </a:r>
          </a:p>
          <a:p>
            <a:pPr>
              <a:lnSpc>
                <a:spcPct val="125000"/>
              </a:lnSpc>
              <a:spcBef>
                <a:spcPct val="0"/>
              </a:spcBef>
              <a:buClrTx/>
              <a:buFontTx/>
              <a:buNone/>
            </a:pPr>
            <a:endParaRPr kumimoji="0" lang="en-US" altLang="en-US" sz="2400" b="1" dirty="0"/>
          </a:p>
          <a:p>
            <a:pPr>
              <a:lnSpc>
                <a:spcPct val="125000"/>
              </a:lnSpc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5)  He receives blessing from Yahweh </a:t>
            </a:r>
            <a:br>
              <a:rPr kumimoji="0" lang="en-US" altLang="en-US" sz="2400" b="1" dirty="0"/>
            </a:br>
            <a:r>
              <a:rPr kumimoji="0" lang="en-US" altLang="en-US" sz="2400" b="1" dirty="0"/>
              <a:t>     and vindication from the God of his salvation.</a:t>
            </a:r>
          </a:p>
          <a:p>
            <a:pPr>
              <a:lnSpc>
                <a:spcPct val="125000"/>
              </a:lnSpc>
              <a:spcBef>
                <a:spcPct val="0"/>
              </a:spcBef>
              <a:buClrTx/>
              <a:buFontTx/>
              <a:buNone/>
            </a:pPr>
            <a:endParaRPr kumimoji="0" lang="en-US" altLang="en-US" sz="2400" b="1" dirty="0"/>
          </a:p>
          <a:p>
            <a:pPr>
              <a:lnSpc>
                <a:spcPct val="125000"/>
              </a:lnSpc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6)  Such is the generation of those seeking Him;</a:t>
            </a:r>
            <a:br>
              <a:rPr kumimoji="0" lang="en-US" altLang="en-US" sz="2400" b="1" dirty="0"/>
            </a:br>
            <a:r>
              <a:rPr kumimoji="0" lang="en-US" altLang="en-US" sz="2400" b="1" dirty="0"/>
              <a:t>     those seeking Your face are Jacob.  </a:t>
            </a:r>
          </a:p>
        </p:txBody>
      </p:sp>
      <p:pic>
        <p:nvPicPr>
          <p:cNvPr id="12292" name="Picture 5" descr="Model of Jerusale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0"/>
            <a:ext cx="3048000" cy="227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TextBox 5"/>
          <p:cNvSpPr txBox="1">
            <a:spLocks noChangeArrowheads="1"/>
          </p:cNvSpPr>
          <p:nvPr/>
        </p:nvSpPr>
        <p:spPr bwMode="auto">
          <a:xfrm>
            <a:off x="152400" y="1"/>
            <a:ext cx="533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>
                <a:solidFill>
                  <a:schemeClr val="accent1"/>
                </a:solidFill>
              </a:rPr>
              <a:t>II.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3BBE285-8EC5-B33B-06CC-39DE63C27C92}"/>
              </a:ext>
            </a:extLst>
          </p:cNvPr>
          <p:cNvSpPr txBox="1"/>
          <p:nvPr/>
        </p:nvSpPr>
        <p:spPr>
          <a:xfrm>
            <a:off x="533400" y="0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b="1" dirty="0">
                <a:solidFill>
                  <a:schemeClr val="accent1"/>
                </a:solidFill>
              </a:rPr>
              <a:t>“Catechism” for Approaching Yahweh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70CD45-04F7-4D9D-FF28-A8D404A35FA6}"/>
              </a:ext>
            </a:extLst>
          </p:cNvPr>
          <p:cNvSpPr txBox="1"/>
          <p:nvPr/>
        </p:nvSpPr>
        <p:spPr>
          <a:xfrm>
            <a:off x="399562" y="533400"/>
            <a:ext cx="18102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A. Question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CF8B59-1F3D-2D4E-F531-7455E80CCAB8}"/>
              </a:ext>
            </a:extLst>
          </p:cNvPr>
          <p:cNvSpPr txBox="1"/>
          <p:nvPr/>
        </p:nvSpPr>
        <p:spPr>
          <a:xfrm>
            <a:off x="399562" y="190500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B. Answer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7A47752-B1E1-74CB-38EE-6B7F0191620A}"/>
              </a:ext>
            </a:extLst>
          </p:cNvPr>
          <p:cNvSpPr txBox="1"/>
          <p:nvPr/>
        </p:nvSpPr>
        <p:spPr>
          <a:xfrm>
            <a:off x="369368" y="4150667"/>
            <a:ext cx="15356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C. Result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FFEB68-E192-BF7E-1D85-74F3427F7E16}"/>
              </a:ext>
            </a:extLst>
          </p:cNvPr>
          <p:cNvSpPr txBox="1"/>
          <p:nvPr/>
        </p:nvSpPr>
        <p:spPr>
          <a:xfrm>
            <a:off x="419100" y="5541805"/>
            <a:ext cx="2476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D. Identification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0" y="1143000"/>
            <a:ext cx="9144000" cy="556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/>
              <a:t>	7)  Lift up your heads, O gates,                                                          	and lift yourselves up, O ancient doors,                                    	so that the glorious King may enter!   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 b="1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/>
              <a:t> 	8)  Who is the glorious King?                                                  	Yahweh, powerful and mighty;                                                  	Yahweh, mighty in battle!  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 b="1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/>
              <a:t> 	9)  Lift up your heads, O gates,                                               	and lift up, O ancient doors,                                                       	so that the glorious King may enter!   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 b="1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/>
              <a:t>          10)  Who is this glorious King?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/>
              <a:t>	Yahweh of hosts;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/>
              <a:t>	He is the glorious King!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2286000" y="0"/>
            <a:ext cx="457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u="sng"/>
              <a:t>Psalm 24</a:t>
            </a:r>
            <a:endParaRPr kumimoji="0" lang="en-US" altLang="en-US" sz="2400" b="1"/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0" y="6858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tabLst>
                <a:tab pos="2174875" algn="l"/>
              </a:tabLst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tabLst>
                <a:tab pos="2174875" algn="l"/>
              </a:tabLst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174875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174875" algn="l"/>
              </a:tabLst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174875" algn="l"/>
              </a:tabLst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174875" algn="l"/>
              </a:tabLst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174875" algn="l"/>
              </a:tabLst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174875" algn="l"/>
              </a:tabLst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174875" algn="l"/>
              </a:tabLst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400" b="1" dirty="0">
                <a:solidFill>
                  <a:schemeClr val="accent1"/>
                </a:solidFill>
              </a:rPr>
              <a:t>Entrance Liturgy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457200" y="1295400"/>
            <a:ext cx="533400" cy="502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50000"/>
              </a:lnSpc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400" b="1">
                <a:solidFill>
                  <a:schemeClr val="accent1"/>
                </a:solidFill>
              </a:rPr>
              <a:t>A</a:t>
            </a:r>
            <a:endParaRPr kumimoji="0" lang="en-US" altLang="en-US" sz="2400" b="1"/>
          </a:p>
          <a:p>
            <a:pPr>
              <a:lnSpc>
                <a:spcPct val="150000"/>
              </a:lnSpc>
              <a:spcBef>
                <a:spcPct val="50000"/>
              </a:spcBef>
              <a:buClrTx/>
              <a:buFontTx/>
              <a:buNone/>
            </a:pPr>
            <a:endParaRPr kumimoji="0" lang="en-US" altLang="en-US" sz="2400" b="1"/>
          </a:p>
          <a:p>
            <a:pPr>
              <a:lnSpc>
                <a:spcPct val="150000"/>
              </a:lnSpc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400" b="1">
                <a:solidFill>
                  <a:schemeClr val="hlink"/>
                </a:solidFill>
              </a:rPr>
              <a:t>B</a:t>
            </a:r>
            <a:endParaRPr kumimoji="0" lang="en-US" altLang="en-US" sz="2400" b="1"/>
          </a:p>
          <a:p>
            <a:pPr>
              <a:lnSpc>
                <a:spcPct val="150000"/>
              </a:lnSpc>
              <a:spcBef>
                <a:spcPct val="50000"/>
              </a:spcBef>
              <a:buClrTx/>
              <a:buFontTx/>
              <a:buNone/>
            </a:pPr>
            <a:endParaRPr kumimoji="0" lang="en-US" altLang="en-US" sz="2400" b="1"/>
          </a:p>
          <a:p>
            <a:pPr>
              <a:lnSpc>
                <a:spcPct val="150000"/>
              </a:lnSpc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400" b="1">
                <a:solidFill>
                  <a:schemeClr val="accent1"/>
                </a:solidFill>
              </a:rPr>
              <a:t>A</a:t>
            </a:r>
            <a:endParaRPr kumimoji="0" lang="en-US" altLang="en-US" sz="2400" b="1"/>
          </a:p>
          <a:p>
            <a:pPr>
              <a:lnSpc>
                <a:spcPct val="150000"/>
              </a:lnSpc>
              <a:spcBef>
                <a:spcPct val="50000"/>
              </a:spcBef>
              <a:buClrTx/>
              <a:buFontTx/>
              <a:buNone/>
            </a:pPr>
            <a:endParaRPr kumimoji="0" lang="en-US" altLang="en-US" sz="2400" b="1"/>
          </a:p>
          <a:p>
            <a:pPr>
              <a:lnSpc>
                <a:spcPct val="150000"/>
              </a:lnSpc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400" b="1">
                <a:solidFill>
                  <a:schemeClr val="hlink"/>
                </a:solidFill>
              </a:rPr>
              <a:t>B</a:t>
            </a:r>
            <a:endParaRPr kumimoji="0" lang="en-US" altLang="en-US" sz="2400" b="1"/>
          </a:p>
        </p:txBody>
      </p:sp>
      <p:pic>
        <p:nvPicPr>
          <p:cNvPr id="13318" name="Picture 7" descr="gate to jerusalem-damascus ga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981200"/>
            <a:ext cx="27940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9" name="Text Box 8"/>
          <p:cNvSpPr txBox="1">
            <a:spLocks noChangeArrowheads="1"/>
          </p:cNvSpPr>
          <p:nvPr/>
        </p:nvSpPr>
        <p:spPr bwMode="auto">
          <a:xfrm>
            <a:off x="6080125" y="5984875"/>
            <a:ext cx="306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/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5867400" y="6080125"/>
            <a:ext cx="3124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000"/>
              <a:t>Damascus Gate in Jerusalem</a:t>
            </a:r>
          </a:p>
        </p:txBody>
      </p:sp>
      <p:sp>
        <p:nvSpPr>
          <p:cNvPr id="13321" name="TextBox 8"/>
          <p:cNvSpPr txBox="1">
            <a:spLocks noChangeArrowheads="1"/>
          </p:cNvSpPr>
          <p:nvPr/>
        </p:nvSpPr>
        <p:spPr bwMode="auto">
          <a:xfrm>
            <a:off x="0" y="152400"/>
            <a:ext cx="685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>
                <a:solidFill>
                  <a:schemeClr val="accent1"/>
                </a:solidFill>
              </a:rPr>
              <a:t>III</a:t>
            </a:r>
            <a:r>
              <a:rPr kumimoji="0" lang="en-US" altLang="en-US" sz="240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autoUpdateAnimBg="0"/>
      <p:bldP spid="21508" grpId="0" autoUpdateAnimBg="0"/>
      <p:bldP spid="21509" grpId="0" autoUpdateAnimBg="0"/>
      <p:bldP spid="21513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2">
            <a:extLst>
              <a:ext uri="{FF2B5EF4-FFF2-40B4-BE49-F238E27FC236}">
                <a16:creationId xmlns:a16="http://schemas.microsoft.com/office/drawing/2014/main" id="{D0770D5F-6F6D-9DDC-917E-879CFCA7B0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57200"/>
            <a:ext cx="7924800" cy="6408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SzPct val="50000"/>
              <a:buFont typeface="Monotype Sorts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1)  To Yahweh belongs the earth and fullness of her,</a:t>
            </a:r>
            <a:b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the world and the dwellers in her;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2)   for He upon the seas founded her </a:t>
            </a:r>
            <a:b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and upon the rivers established her.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3)   Who may ascend the mountain of Yahweh</a:t>
            </a:r>
            <a:b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and who may stand in His holy place?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4)  One innocent of hands and one pure of heart; </a:t>
            </a:r>
            <a:b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one who does not lift up his soul to falseness,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and one who does not swear deceitfully.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5)  He receives blessing from Yahweh, </a:t>
            </a:r>
            <a:b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and vindication from the God of his salvation.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6)  Such is the generation of those seeking Him;</a:t>
            </a:r>
            <a:b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those seeking Your face are Jacob.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64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7)  Lift up your heads, O gates, and lift yourselves up, O ancient doors,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64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so that the glorious King may enter!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64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8)  Who is the glorious King? Yahweh, powerful and mighty;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64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Yahweh, mighty in battle!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64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9)  Lift up your heads, O gates, and lift up, O ancient doors,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64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so that the glorious King may enter!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64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10) Who is this glorious King?  Yahweh of hosts;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64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He is the glorious King!</a:t>
            </a:r>
          </a:p>
        </p:txBody>
      </p:sp>
      <p:sp>
        <p:nvSpPr>
          <p:cNvPr id="22531" name="Text Box 3">
            <a:extLst>
              <a:ext uri="{FF2B5EF4-FFF2-40B4-BE49-F238E27FC236}">
                <a16:creationId xmlns:a16="http://schemas.microsoft.com/office/drawing/2014/main" id="{E8B9F5CD-69E2-A601-9A88-E4A7B7D9FA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SzPct val="50000"/>
              <a:buFont typeface="Monotype Sorts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sng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Psalm 24 </a:t>
            </a: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8134" name="Text Box 6">
            <a:extLst>
              <a:ext uri="{FF2B5EF4-FFF2-40B4-BE49-F238E27FC236}">
                <a16:creationId xmlns:a16="http://schemas.microsoft.com/office/drawing/2014/main" id="{C10A3665-60C3-85F0-7536-97588E1E71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172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SzPct val="50000"/>
              <a:buFont typeface="Monotype Sorts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sng" strike="noStrike" kern="1200" cap="none" spc="0" normalizeH="0" baseline="0" noProof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Proclamation of Yahweh’s Ownership of the World</a:t>
            </a:r>
          </a:p>
        </p:txBody>
      </p:sp>
      <p:sp>
        <p:nvSpPr>
          <p:cNvPr id="48135" name="Text Box 7">
            <a:extLst>
              <a:ext uri="{FF2B5EF4-FFF2-40B4-BE49-F238E27FC236}">
                <a16:creationId xmlns:a16="http://schemas.microsoft.com/office/drawing/2014/main" id="{7815CC64-45F2-2799-AF25-31F1E6B870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240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SzPct val="50000"/>
              <a:buFont typeface="Monotype Sorts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sng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“Catechism” for Approaching Yahweh</a:t>
            </a:r>
            <a:endParaRPr kumimoji="0" lang="en-US" altLang="en-US" sz="1800" b="0" i="0" u="sng" strike="noStrike" kern="1200" cap="none" spc="0" normalizeH="0" baseline="0" noProof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8136" name="Text Box 8">
            <a:extLst>
              <a:ext uri="{FF2B5EF4-FFF2-40B4-BE49-F238E27FC236}">
                <a16:creationId xmlns:a16="http://schemas.microsoft.com/office/drawing/2014/main" id="{B3770618-5CD9-5EFE-4C2A-EF39B86FAA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2672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SzPct val="50000"/>
              <a:buFont typeface="Monotype Sorts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sng" strike="noStrike" kern="1200" cap="none" spc="0" normalizeH="0" baseline="0" noProof="0">
                <a:ln>
                  <a:noFill/>
                </a:ln>
                <a:solidFill>
                  <a:srgbClr val="00764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Entrance Liturgy</a:t>
            </a:r>
          </a:p>
        </p:txBody>
      </p:sp>
      <p:sp>
        <p:nvSpPr>
          <p:cNvPr id="48137" name="Text Box 9">
            <a:extLst>
              <a:ext uri="{FF2B5EF4-FFF2-40B4-BE49-F238E27FC236}">
                <a16:creationId xmlns:a16="http://schemas.microsoft.com/office/drawing/2014/main" id="{91DC6D0B-72FE-836B-9279-FC858327B7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457200"/>
            <a:ext cx="19050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SzPct val="50000"/>
              <a:buFont typeface="Monotype Sorts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SOVEREIGNTY OVER CREATION</a:t>
            </a:r>
          </a:p>
        </p:txBody>
      </p:sp>
      <p:sp>
        <p:nvSpPr>
          <p:cNvPr id="48138" name="Text Box 10">
            <a:extLst>
              <a:ext uri="{FF2B5EF4-FFF2-40B4-BE49-F238E27FC236}">
                <a16:creationId xmlns:a16="http://schemas.microsoft.com/office/drawing/2014/main" id="{0A90B644-BC18-39D1-5A52-057D118F8C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5181600"/>
            <a:ext cx="16764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SzPct val="50000"/>
              <a:buFont typeface="Monotype Sorts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64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KINGSHIP &amp; BATTLE IMAGES</a:t>
            </a:r>
          </a:p>
        </p:txBody>
      </p:sp>
      <p:sp>
        <p:nvSpPr>
          <p:cNvPr id="48139" name="Text Box 11">
            <a:extLst>
              <a:ext uri="{FF2B5EF4-FFF2-40B4-BE49-F238E27FC236}">
                <a16:creationId xmlns:a16="http://schemas.microsoft.com/office/drawing/2014/main" id="{25526C3C-4271-7322-7415-453A76C555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1828800"/>
            <a:ext cx="19050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SzPct val="50000"/>
              <a:buFont typeface="Monotype Sorts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ENTERING SACRED</a:t>
            </a:r>
            <a:r>
              <a:rPr kumimoji="0" lang="en-US" altLang="en-US" sz="1800" b="1" i="0" u="none" strike="noStrike" kern="1200" cap="none" spc="0" normalizeH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SPACE</a:t>
            </a:r>
            <a:endParaRPr kumimoji="0" lang="en-US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7476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500" fill="hold"/>
                                        <p:tgtEl>
                                          <p:spTgt spid="48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8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48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8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500" fill="hold"/>
                                        <p:tgtEl>
                                          <p:spTgt spid="4813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813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7643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500" fill="hold"/>
                                        <p:tgtEl>
                                          <p:spTgt spid="4813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813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764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5" grpId="0"/>
      <p:bldP spid="48136" grpId="0"/>
      <p:bldP spid="48137" grpId="0"/>
      <p:bldP spid="48138" grpId="0"/>
      <p:bldP spid="4813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9AF76C-E292-F426-A4A4-99BF3319C6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ext Box 2">
            <a:extLst>
              <a:ext uri="{FF2B5EF4-FFF2-40B4-BE49-F238E27FC236}">
                <a16:creationId xmlns:a16="http://schemas.microsoft.com/office/drawing/2014/main" id="{4D1D50B9-1417-D107-CB54-C9643CF3B1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212735"/>
            <a:ext cx="8991600" cy="6247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Font typeface="Monotype Sorts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00100" indent="-342900">
              <a:spcBef>
                <a:spcPct val="20000"/>
              </a:spcBef>
              <a:buClr>
                <a:schemeClr val="bg2"/>
              </a:buClr>
              <a:buSzPct val="50000"/>
              <a:buFont typeface="Monotype Sorts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Observations</a:t>
            </a:r>
          </a:p>
          <a:p>
            <a:pPr eaLnBrk="1" hangingPunct="1">
              <a:spcBef>
                <a:spcPct val="0"/>
              </a:spcBef>
              <a:buClrTx/>
              <a:buFontTx/>
              <a:buChar char="•"/>
            </a:pPr>
            <a:r>
              <a:rPr kumimoji="0" lang="en-US" altLang="en-US" sz="20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Most of the verses have a movement from a broad category in the first clause to greater specificity in the second (“parallelism of greater precision” [Clines]). </a:t>
            </a:r>
            <a:endParaRPr kumimoji="0" lang="en-US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The patterns of balanced thought structures not </a:t>
            </a:r>
            <a:r>
              <a:rPr kumimoji="0" lang="en-US" altLang="en-US" sz="20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only 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help to set apart one section from another</a:t>
            </a:r>
            <a:r>
              <a:rPr kumimoji="0" lang="en-US" altLang="en-US" sz="2000" b="1" i="0" u="none" strike="noStrike" kern="1200" cap="none" spc="0" normalizeH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but their intricacy calls attention to section </a:t>
            </a:r>
            <a:r>
              <a:rPr kumimoji="0" lang="en-US" altLang="en-US" sz="2000" b="1" i="0" u="none" strike="noStrike" kern="120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kumimoji="0" lang="en-US" altLang="en-US" sz="2000" b="1" i="0" u="none" strike="noStrike" kern="1200" cap="none" spc="0" normalizeH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and particularly verse </a:t>
            </a:r>
            <a:r>
              <a:rPr kumimoji="0" lang="en-US" altLang="en-US" sz="2000" b="1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kumimoji="0" lang="en-US" altLang="en-US" sz="2000" b="1" i="0" u="none" strike="noStrike" kern="1200" cap="none" spc="0" normalizeH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None/>
            </a:pPr>
            <a:r>
              <a:rPr kumimoji="0" lang="en-US" altLang="en-US" sz="2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Proclamation of Yahweh’s Ownership of the World</a:t>
            </a:r>
          </a:p>
          <a:p>
            <a:pPr marL="800100" marR="0" lvl="1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kumimoji="0" lang="en-US" altLang="en-US" sz="20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  A B C / [A] B C</a:t>
            </a:r>
            <a:endParaRPr kumimoji="0" lang="en-US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eaLnBrk="1" hangingPunct="1">
              <a:spcBef>
                <a:spcPct val="0"/>
              </a:spcBef>
              <a:buClrTx/>
              <a:buSzTx/>
              <a:buNone/>
            </a:pPr>
            <a:r>
              <a:rPr kumimoji="0" lang="en-US" altLang="en-US" sz="20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  A B C / [A] B C</a:t>
            </a:r>
          </a:p>
          <a:p>
            <a:pPr marL="0" indent="0" eaLnBrk="1" hangingPunct="1">
              <a:spcBef>
                <a:spcPct val="0"/>
              </a:spcBef>
              <a:buClrTx/>
              <a:buNone/>
            </a:pPr>
            <a:r>
              <a:rPr lang="en-US" altLang="en-US" sz="2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“Catechism” for Approaching Yahweh</a:t>
            </a:r>
            <a:r>
              <a:rPr lang="en-US" alt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endParaRPr lang="en-US" sz="2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marR="0" lvl="1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3)   A B / A B </a:t>
            </a:r>
          </a:p>
          <a:p>
            <a:pPr marL="800100" marR="0" lvl="1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4) is unique* </a:t>
            </a:r>
          </a:p>
          <a:p>
            <a:pPr lvl="1" eaLnBrk="1" hangingPunct="1">
              <a:spcBef>
                <a:spcPct val="0"/>
              </a:spcBef>
              <a:buClrTx/>
              <a:buSzTx/>
              <a:buNone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5)   </a:t>
            </a:r>
            <a:r>
              <a:rPr kumimoji="0" lang="en-US" altLang="en-US" sz="20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B C / [A] B C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6)   A B / B A</a:t>
            </a:r>
          </a:p>
          <a:p>
            <a:pPr marL="0" indent="0" eaLnBrk="1" hangingPunct="1">
              <a:spcBef>
                <a:spcPct val="0"/>
              </a:spcBef>
              <a:buClrTx/>
              <a:buNone/>
            </a:pPr>
            <a:r>
              <a:rPr kumimoji="0" lang="en-US" altLang="en-US" sz="2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 Entrance Liturgy</a:t>
            </a:r>
            <a:endParaRPr kumimoji="0" lang="en-US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marR="0" lvl="1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kumimoji="0" lang="en-US" altLang="en-US" sz="20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  A B / A B / C    (A)</a:t>
            </a:r>
            <a:endParaRPr kumimoji="0" lang="en-US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marR="0" lvl="1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8)   C / D E / D E    (B)</a:t>
            </a:r>
            <a:endParaRPr kumimoji="0" lang="en-US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eaLnBrk="1" hangingPunct="1">
              <a:spcBef>
                <a:spcPct val="0"/>
              </a:spcBef>
              <a:buClrTx/>
              <a:buSzTx/>
              <a:buNone/>
              <a:defRPr/>
            </a:pPr>
            <a:r>
              <a:rPr kumimoji="0" lang="en-US" altLang="en-US" sz="20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9)   A B / A B / C     (A)</a:t>
            </a:r>
            <a:br>
              <a:rPr kumimoji="0" lang="en-US" altLang="en-US" sz="20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10) C / D E / C        (B)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FE1CAE1-4448-F994-D58B-8F0724F87952}"/>
              </a:ext>
            </a:extLst>
          </p:cNvPr>
          <p:cNvSpPr txBox="1"/>
          <p:nvPr/>
        </p:nvSpPr>
        <p:spPr>
          <a:xfrm>
            <a:off x="3048000" y="3657600"/>
            <a:ext cx="5867400" cy="1015663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en-US" sz="2000" b="1" dirty="0">
                <a:solidFill>
                  <a:srgbClr val="C00000"/>
                </a:solidFill>
                <a:latin typeface="Arial" panose="020B0604020202020204" pitchFamily="34" charset="0"/>
              </a:rPr>
              <a:t>*Each verse is different and the most intricate pattern of balanced thought structures is found in verse 4. </a:t>
            </a:r>
            <a:r>
              <a:rPr lang="en-US" altLang="en-US" sz="2000" b="1" dirty="0">
                <a:latin typeface="Arial" panose="020B0604020202020204" pitchFamily="34" charset="0"/>
              </a:rPr>
              <a:t>(Next slides)</a:t>
            </a:r>
          </a:p>
        </p:txBody>
      </p:sp>
    </p:spTree>
    <p:extLst>
      <p:ext uri="{BB962C8B-B14F-4D97-AF65-F5344CB8AC3E}">
        <p14:creationId xmlns:p14="http://schemas.microsoft.com/office/powerpoint/2010/main" val="721801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BA5128-CCF7-EF1B-2358-31E1D8D610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Text Box 2">
            <a:extLst>
              <a:ext uri="{FF2B5EF4-FFF2-40B4-BE49-F238E27FC236}">
                <a16:creationId xmlns:a16="http://schemas.microsoft.com/office/drawing/2014/main" id="{3B8415BE-93F7-C58E-3EA7-7AD651E8A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533400"/>
            <a:ext cx="57912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SzPct val="50000"/>
              <a:buFont typeface="Monotype Sorts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kumimoji="0" lang="en-US" altLang="en-US" dirty="0">
                <a:latin typeface="Bwhebb" panose="02000400000000000000" pitchFamily="2" charset="0"/>
              </a:rPr>
              <a:t>&gt;</a:t>
            </a:r>
            <a:r>
              <a:rPr kumimoji="0" lang="en-US" altLang="en-US" dirty="0">
                <a:latin typeface="Arial" panose="020B0604020202020204" pitchFamily="34" charset="0"/>
              </a:rPr>
              <a:t> </a:t>
            </a:r>
          </a:p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dirty="0">
                <a:latin typeface="Arial" panose="020B0604020202020204" pitchFamily="34" charset="0"/>
              </a:rPr>
              <a:t>[One] clean of hands</a:t>
            </a:r>
            <a:endParaRPr kumimoji="0" lang="en-US" altLang="en-US" dirty="0">
              <a:latin typeface="Arial" panose="020B0604020202020204" pitchFamily="34" charset="0"/>
            </a:endParaRPr>
          </a:p>
        </p:txBody>
      </p:sp>
      <p:sp>
        <p:nvSpPr>
          <p:cNvPr id="129027" name="Text Box 3">
            <a:extLst>
              <a:ext uri="{FF2B5EF4-FFF2-40B4-BE49-F238E27FC236}">
                <a16:creationId xmlns:a16="http://schemas.microsoft.com/office/drawing/2014/main" id="{CED679ED-3562-922A-9A4F-27D74D438E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600200"/>
            <a:ext cx="59436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SzPct val="50000"/>
              <a:buFont typeface="Monotype Sorts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endParaRPr kumimoji="0" lang="en-US" altLang="en-US" dirty="0">
              <a:latin typeface="Bwhebb" panose="02000400000000000000" pitchFamily="2" charset="0"/>
            </a:endParaRPr>
          </a:p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dirty="0">
                <a:latin typeface="Arial" panose="020B0604020202020204" pitchFamily="34" charset="0"/>
              </a:rPr>
              <a:t>And [one] pure of heart,</a:t>
            </a:r>
          </a:p>
        </p:txBody>
      </p:sp>
      <p:sp>
        <p:nvSpPr>
          <p:cNvPr id="129028" name="Text Box 4">
            <a:extLst>
              <a:ext uri="{FF2B5EF4-FFF2-40B4-BE49-F238E27FC236}">
                <a16:creationId xmlns:a16="http://schemas.microsoft.com/office/drawing/2014/main" id="{EC3C055F-F7B9-A89C-E8C2-5C685CA0D8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505200"/>
            <a:ext cx="59436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SzPct val="50000"/>
              <a:buFont typeface="Monotype Sorts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endParaRPr kumimoji="0" lang="en-US" altLang="en-US" dirty="0">
              <a:latin typeface="Bwhebb" panose="02000400000000000000" pitchFamily="2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dirty="0">
                <a:latin typeface="Arial" panose="020B0604020202020204" pitchFamily="34" charset="0"/>
              </a:rPr>
              <a:t>Who does not lift to falseness My/his soul,</a:t>
            </a:r>
          </a:p>
        </p:txBody>
      </p:sp>
      <p:sp>
        <p:nvSpPr>
          <p:cNvPr id="129029" name="Text Box 5">
            <a:extLst>
              <a:ext uri="{FF2B5EF4-FFF2-40B4-BE49-F238E27FC236}">
                <a16:creationId xmlns:a16="http://schemas.microsoft.com/office/drawing/2014/main" id="{965205F9-494A-6D47-DC10-1AE75C96A5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724400"/>
            <a:ext cx="59436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SzPct val="50000"/>
              <a:buFont typeface="Monotype Sorts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endParaRPr kumimoji="0" lang="en-US" altLang="en-US" dirty="0">
              <a:latin typeface="Bwhebb" panose="02000400000000000000" pitchFamily="2" charset="0"/>
            </a:endParaRPr>
          </a:p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dirty="0">
                <a:latin typeface="Arial" panose="020B0604020202020204" pitchFamily="34" charset="0"/>
              </a:rPr>
              <a:t>And [who] does not swear to deceit.</a:t>
            </a:r>
            <a:endParaRPr kumimoji="0" lang="en-US" altLang="en-US" dirty="0">
              <a:latin typeface="Bwhebb" panose="02000400000000000000" pitchFamily="2" charset="0"/>
            </a:endParaRPr>
          </a:p>
        </p:txBody>
      </p:sp>
      <p:sp>
        <p:nvSpPr>
          <p:cNvPr id="32774" name="Text Box 10">
            <a:extLst>
              <a:ext uri="{FF2B5EF4-FFF2-40B4-BE49-F238E27FC236}">
                <a16:creationId xmlns:a16="http://schemas.microsoft.com/office/drawing/2014/main" id="{DC68FCEB-CFB8-C3DB-11E3-32D25AA53E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3810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SzPct val="50000"/>
              <a:buFont typeface="Monotype Sorts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000" b="1">
                <a:latin typeface="Arial" panose="020B0604020202020204" pitchFamily="34" charset="0"/>
              </a:rPr>
              <a:t>4) Answer</a:t>
            </a:r>
          </a:p>
        </p:txBody>
      </p:sp>
      <p:sp>
        <p:nvSpPr>
          <p:cNvPr id="129035" name="Text Box 11">
            <a:extLst>
              <a:ext uri="{FF2B5EF4-FFF2-40B4-BE49-F238E27FC236}">
                <a16:creationId xmlns:a16="http://schemas.microsoft.com/office/drawing/2014/main" id="{75FAACCA-155B-7276-2CA8-A3AD04B096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0393" y="1082675"/>
            <a:ext cx="19050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SzPct val="50000"/>
              <a:buFont typeface="Monotype Sorts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400" dirty="0">
                <a:solidFill>
                  <a:schemeClr val="accent1"/>
                </a:solidFill>
                <a:latin typeface="Arial" panose="020B0604020202020204" pitchFamily="34" charset="0"/>
              </a:rPr>
              <a:t>Stated from the positive perspective</a:t>
            </a:r>
          </a:p>
        </p:txBody>
      </p:sp>
      <p:sp>
        <p:nvSpPr>
          <p:cNvPr id="129036" name="Text Box 12">
            <a:extLst>
              <a:ext uri="{FF2B5EF4-FFF2-40B4-BE49-F238E27FC236}">
                <a16:creationId xmlns:a16="http://schemas.microsoft.com/office/drawing/2014/main" id="{0AC4AB1E-D3F5-17AB-602B-5BDCDFF482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8493" y="3984207"/>
            <a:ext cx="1828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SzPct val="50000"/>
              <a:buFont typeface="Monotype Sorts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400" dirty="0">
                <a:solidFill>
                  <a:srgbClr val="C00000"/>
                </a:solidFill>
                <a:latin typeface="Arial" panose="020B0604020202020204" pitchFamily="34" charset="0"/>
              </a:rPr>
              <a:t>Stated from the negative perspective</a:t>
            </a:r>
          </a:p>
        </p:txBody>
      </p:sp>
      <p:sp>
        <p:nvSpPr>
          <p:cNvPr id="129037" name="AutoShape 13">
            <a:extLst>
              <a:ext uri="{FF2B5EF4-FFF2-40B4-BE49-F238E27FC236}">
                <a16:creationId xmlns:a16="http://schemas.microsoft.com/office/drawing/2014/main" id="{1FAEBF5A-82D4-2C83-309A-B607A80E7FA1}"/>
              </a:ext>
            </a:extLst>
          </p:cNvPr>
          <p:cNvSpPr>
            <a:spLocks/>
          </p:cNvSpPr>
          <p:nvPr/>
        </p:nvSpPr>
        <p:spPr bwMode="auto">
          <a:xfrm>
            <a:off x="5957277" y="1371600"/>
            <a:ext cx="762000" cy="3810000"/>
          </a:xfrm>
          <a:prstGeom prst="rightBrace">
            <a:avLst>
              <a:gd name="adj1" fmla="val 19792"/>
              <a:gd name="adj2" fmla="val 50000"/>
            </a:avLst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SzPct val="50000"/>
              <a:buFont typeface="Monotype Sorts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kumimoji="0" lang="en-US" altLang="en-US" sz="1800">
              <a:latin typeface="Arial" panose="020B0604020202020204" pitchFamily="34" charset="0"/>
            </a:endParaRPr>
          </a:p>
        </p:txBody>
      </p:sp>
      <p:sp>
        <p:nvSpPr>
          <p:cNvPr id="129038" name="Text Box 14">
            <a:extLst>
              <a:ext uri="{FF2B5EF4-FFF2-40B4-BE49-F238E27FC236}">
                <a16:creationId xmlns:a16="http://schemas.microsoft.com/office/drawing/2014/main" id="{83242208-3245-DE8F-C3D9-1CB42079B8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2865437"/>
            <a:ext cx="2133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SzPct val="50000"/>
              <a:buFont typeface="Monotype Sorts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400" dirty="0">
                <a:latin typeface="Arial" panose="020B0604020202020204" pitchFamily="34" charset="0"/>
              </a:rPr>
              <a:t>= completely pure</a:t>
            </a:r>
          </a:p>
        </p:txBody>
      </p:sp>
    </p:spTree>
    <p:extLst>
      <p:ext uri="{BB962C8B-B14F-4D97-AF65-F5344CB8AC3E}">
        <p14:creationId xmlns:p14="http://schemas.microsoft.com/office/powerpoint/2010/main" val="3707886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500" fill="hold"/>
                                        <p:tgtEl>
                                          <p:spTgt spid="1290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500" fill="hold"/>
                                        <p:tgtEl>
                                          <p:spTgt spid="1290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500" fill="hold"/>
                                        <p:tgtEl>
                                          <p:spTgt spid="1290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500" fill="hold"/>
                                        <p:tgtEl>
                                          <p:spTgt spid="129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500" fill="hold"/>
                                        <p:tgtEl>
                                          <p:spTgt spid="1290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7" grpId="0"/>
      <p:bldP spid="129029" grpId="0"/>
      <p:bldP spid="129035" grpId="0"/>
      <p:bldP spid="129036" grpId="0"/>
      <p:bldP spid="129037" grpId="0" animBg="1"/>
      <p:bldP spid="12903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1B9E22-1112-F70B-3E43-118BA9D66B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>
            <a:extLst>
              <a:ext uri="{FF2B5EF4-FFF2-40B4-BE49-F238E27FC236}">
                <a16:creationId xmlns:a16="http://schemas.microsoft.com/office/drawing/2014/main" id="{47395F21-C40B-B1FA-C42A-7BC9C34E65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33400"/>
            <a:ext cx="59436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SzPct val="50000"/>
              <a:buFont typeface="Monotype Sorts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dirty="0">
                <a:solidFill>
                  <a:schemeClr val="accent1"/>
                </a:solidFill>
                <a:latin typeface="Arial" panose="020B0604020202020204" pitchFamily="34" charset="0"/>
              </a:rPr>
              <a:t>POSITIVE</a:t>
            </a:r>
            <a:endParaRPr kumimoji="0" lang="en-US" altLang="en-US" sz="2800" dirty="0">
              <a:solidFill>
                <a:schemeClr val="accent1"/>
              </a:solidFill>
              <a:latin typeface="Arial" panose="020B0604020202020204" pitchFamily="34" charset="0"/>
            </a:endParaRPr>
          </a:p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kumimoji="0" lang="en-US" altLang="en-US" dirty="0">
                <a:latin typeface="Arial" panose="020B060402020202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dirty="0">
                <a:solidFill>
                  <a:schemeClr val="accent1"/>
                </a:solidFill>
                <a:latin typeface="Arial" panose="020B0604020202020204" pitchFamily="34" charset="0"/>
              </a:rPr>
              <a:t>                                   [One] clean of hands</a:t>
            </a:r>
          </a:p>
        </p:txBody>
      </p:sp>
      <p:sp>
        <p:nvSpPr>
          <p:cNvPr id="34819" name="Text Box 3">
            <a:extLst>
              <a:ext uri="{FF2B5EF4-FFF2-40B4-BE49-F238E27FC236}">
                <a16:creationId xmlns:a16="http://schemas.microsoft.com/office/drawing/2014/main" id="{29E3085E-B2EB-B0AE-E413-7860ADD18F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3572" y="1843088"/>
            <a:ext cx="59436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SzPct val="50000"/>
              <a:buFont typeface="Monotype Sorts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endParaRPr kumimoji="0" lang="en-US" altLang="en-US" dirty="0">
              <a:latin typeface="Bwhebb" panose="02000400000000000000" pitchFamily="2" charset="0"/>
            </a:endParaRPr>
          </a:p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dirty="0">
                <a:solidFill>
                  <a:schemeClr val="accent1"/>
                </a:solidFill>
                <a:latin typeface="Arial" panose="020B0604020202020204" pitchFamily="34" charset="0"/>
              </a:rPr>
              <a:t>And [one] pure of heart,</a:t>
            </a:r>
          </a:p>
        </p:txBody>
      </p:sp>
      <p:sp>
        <p:nvSpPr>
          <p:cNvPr id="34820" name="Text Box 4">
            <a:extLst>
              <a:ext uri="{FF2B5EF4-FFF2-40B4-BE49-F238E27FC236}">
                <a16:creationId xmlns:a16="http://schemas.microsoft.com/office/drawing/2014/main" id="{8798AF35-69E9-9F40-5DF6-A94B803714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124200"/>
            <a:ext cx="59436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SzPct val="50000"/>
              <a:buFont typeface="Monotype Sorts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dirty="0">
                <a:solidFill>
                  <a:srgbClr val="C00000"/>
                </a:solidFill>
                <a:latin typeface="Arial" panose="020B0604020202020204" pitchFamily="34" charset="0"/>
              </a:rPr>
              <a:t>NEGATIVE</a:t>
            </a:r>
          </a:p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endParaRPr kumimoji="0" lang="en-US" altLang="en-US" dirty="0">
              <a:latin typeface="Bwhebb" panose="02000400000000000000" pitchFamily="2" charset="0"/>
            </a:endParaRPr>
          </a:p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dirty="0">
                <a:solidFill>
                  <a:srgbClr val="C00000"/>
                </a:solidFill>
                <a:latin typeface="Arial" panose="020B0604020202020204" pitchFamily="34" charset="0"/>
              </a:rPr>
              <a:t>Who does not lift to falseness My/his soul,</a:t>
            </a:r>
          </a:p>
        </p:txBody>
      </p:sp>
      <p:sp>
        <p:nvSpPr>
          <p:cNvPr id="34821" name="Text Box 5">
            <a:extLst>
              <a:ext uri="{FF2B5EF4-FFF2-40B4-BE49-F238E27FC236}">
                <a16:creationId xmlns:a16="http://schemas.microsoft.com/office/drawing/2014/main" id="{E9489B1A-BB6D-CEAC-7266-1780758411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724400"/>
            <a:ext cx="59436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SzPct val="50000"/>
              <a:buFont typeface="Monotype Sorts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endParaRPr kumimoji="0" lang="en-US" altLang="en-US" dirty="0">
              <a:latin typeface="Bwhebb" panose="02000400000000000000" pitchFamily="2" charset="0"/>
            </a:endParaRPr>
          </a:p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dirty="0">
                <a:solidFill>
                  <a:srgbClr val="C00000"/>
                </a:solidFill>
                <a:latin typeface="Arial" panose="020B0604020202020204" pitchFamily="34" charset="0"/>
              </a:rPr>
              <a:t>And [who] does not swear to deceit.</a:t>
            </a:r>
            <a:endParaRPr kumimoji="0" lang="en-US" altLang="en-US" dirty="0">
              <a:solidFill>
                <a:srgbClr val="C00000"/>
              </a:solidFill>
              <a:latin typeface="Bwhebb" panose="02000400000000000000" pitchFamily="2" charset="0"/>
            </a:endParaRPr>
          </a:p>
        </p:txBody>
      </p:sp>
      <p:sp>
        <p:nvSpPr>
          <p:cNvPr id="34822" name="Text Box 6">
            <a:extLst>
              <a:ext uri="{FF2B5EF4-FFF2-40B4-BE49-F238E27FC236}">
                <a16:creationId xmlns:a16="http://schemas.microsoft.com/office/drawing/2014/main" id="{36D680FB-0A6F-8DAE-78C5-157E115CC4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3810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SzPct val="50000"/>
              <a:buFont typeface="Monotype Sorts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000" b="1">
                <a:latin typeface="Arial" panose="020B0604020202020204" pitchFamily="34" charset="0"/>
              </a:rPr>
              <a:t>4) Answer</a:t>
            </a:r>
          </a:p>
        </p:txBody>
      </p:sp>
      <p:sp>
        <p:nvSpPr>
          <p:cNvPr id="133127" name="Text Box 7">
            <a:extLst>
              <a:ext uri="{FF2B5EF4-FFF2-40B4-BE49-F238E27FC236}">
                <a16:creationId xmlns:a16="http://schemas.microsoft.com/office/drawing/2014/main" id="{45CE6906-3D51-B8F4-FA66-1E0170B951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10385" y="1389185"/>
            <a:ext cx="1371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SzPct val="50000"/>
              <a:buFont typeface="Monotype Sorts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400" dirty="0">
                <a:latin typeface="Arial" panose="020B0604020202020204" pitchFamily="34" charset="0"/>
              </a:rPr>
              <a:t>outward</a:t>
            </a:r>
          </a:p>
        </p:txBody>
      </p:sp>
      <p:sp>
        <p:nvSpPr>
          <p:cNvPr id="133128" name="Text Box 8">
            <a:extLst>
              <a:ext uri="{FF2B5EF4-FFF2-40B4-BE49-F238E27FC236}">
                <a16:creationId xmlns:a16="http://schemas.microsoft.com/office/drawing/2014/main" id="{29FCC497-A358-5B29-9A22-B9E89B10AB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2324100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SzPct val="50000"/>
              <a:buFont typeface="Monotype Sorts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400">
                <a:latin typeface="Arial" panose="020B0604020202020204" pitchFamily="34" charset="0"/>
              </a:rPr>
              <a:t>inward</a:t>
            </a:r>
          </a:p>
        </p:txBody>
      </p:sp>
      <p:sp>
        <p:nvSpPr>
          <p:cNvPr id="133129" name="AutoShape 9">
            <a:extLst>
              <a:ext uri="{FF2B5EF4-FFF2-40B4-BE49-F238E27FC236}">
                <a16:creationId xmlns:a16="http://schemas.microsoft.com/office/drawing/2014/main" id="{C6CE5CC7-B596-3025-BDCE-123BF074B54A}"/>
              </a:ext>
            </a:extLst>
          </p:cNvPr>
          <p:cNvSpPr>
            <a:spLocks/>
          </p:cNvSpPr>
          <p:nvPr/>
        </p:nvSpPr>
        <p:spPr bwMode="auto">
          <a:xfrm>
            <a:off x="7086600" y="1493716"/>
            <a:ext cx="304800" cy="1143000"/>
          </a:xfrm>
          <a:prstGeom prst="rightBrace">
            <a:avLst>
              <a:gd name="adj1" fmla="val 3125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SzPct val="50000"/>
              <a:buFont typeface="Monotype Sorts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kumimoji="0" lang="en-US" altLang="en-US" sz="1800">
              <a:latin typeface="Arial" panose="020B0604020202020204" pitchFamily="34" charset="0"/>
            </a:endParaRPr>
          </a:p>
        </p:txBody>
      </p:sp>
      <p:sp>
        <p:nvSpPr>
          <p:cNvPr id="133130" name="Text Box 10">
            <a:extLst>
              <a:ext uri="{FF2B5EF4-FFF2-40B4-BE49-F238E27FC236}">
                <a16:creationId xmlns:a16="http://schemas.microsoft.com/office/drawing/2014/main" id="{7987DBD4-85FC-56B3-08FC-484D04C0F7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3372" y="1565275"/>
            <a:ext cx="1752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SzPct val="50000"/>
              <a:buFont typeface="Monotype Sorts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000" b="1">
                <a:latin typeface="Arial" panose="020B0604020202020204" pitchFamily="34" charset="0"/>
              </a:rPr>
              <a:t>Merism for completely pure</a:t>
            </a:r>
          </a:p>
        </p:txBody>
      </p:sp>
      <p:sp>
        <p:nvSpPr>
          <p:cNvPr id="133131" name="Text Box 11">
            <a:extLst>
              <a:ext uri="{FF2B5EF4-FFF2-40B4-BE49-F238E27FC236}">
                <a16:creationId xmlns:a16="http://schemas.microsoft.com/office/drawing/2014/main" id="{931F89BE-B573-9058-0922-1F94189C54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10385" y="5201453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SzPct val="50000"/>
              <a:buFont typeface="Monotype Sorts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400" dirty="0">
                <a:latin typeface="Arial" panose="020B0604020202020204" pitchFamily="34" charset="0"/>
              </a:rPr>
              <a:t>outward</a:t>
            </a:r>
          </a:p>
        </p:txBody>
      </p:sp>
      <p:sp>
        <p:nvSpPr>
          <p:cNvPr id="133132" name="Text Box 12">
            <a:extLst>
              <a:ext uri="{FF2B5EF4-FFF2-40B4-BE49-F238E27FC236}">
                <a16:creationId xmlns:a16="http://schemas.microsoft.com/office/drawing/2014/main" id="{61E04C06-A757-725D-B6BB-E1A0E63A61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3943350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SzPct val="50000"/>
              <a:buFont typeface="Monotype Sorts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400" dirty="0">
                <a:latin typeface="Arial" panose="020B0604020202020204" pitchFamily="34" charset="0"/>
              </a:rPr>
              <a:t>inward</a:t>
            </a:r>
            <a:endParaRPr kumimoji="0" lang="en-US" altLang="en-US" sz="1800" dirty="0">
              <a:latin typeface="Arial" panose="020B0604020202020204" pitchFamily="34" charset="0"/>
            </a:endParaRPr>
          </a:p>
        </p:txBody>
      </p:sp>
      <p:sp>
        <p:nvSpPr>
          <p:cNvPr id="133133" name="AutoShape 13">
            <a:extLst>
              <a:ext uri="{FF2B5EF4-FFF2-40B4-BE49-F238E27FC236}">
                <a16:creationId xmlns:a16="http://schemas.microsoft.com/office/drawing/2014/main" id="{CA427543-B05F-FE8F-E7FF-43F53569B0CB}"/>
              </a:ext>
            </a:extLst>
          </p:cNvPr>
          <p:cNvSpPr>
            <a:spLocks/>
          </p:cNvSpPr>
          <p:nvPr/>
        </p:nvSpPr>
        <p:spPr bwMode="auto">
          <a:xfrm>
            <a:off x="7129585" y="4266723"/>
            <a:ext cx="304800" cy="1143000"/>
          </a:xfrm>
          <a:prstGeom prst="rightBrace">
            <a:avLst>
              <a:gd name="adj1" fmla="val 3125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SzPct val="50000"/>
              <a:buFont typeface="Monotype Sorts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kumimoji="0" lang="en-US" altLang="en-US" sz="1800">
              <a:latin typeface="Arial" panose="020B0604020202020204" pitchFamily="34" charset="0"/>
            </a:endParaRPr>
          </a:p>
        </p:txBody>
      </p:sp>
      <p:sp>
        <p:nvSpPr>
          <p:cNvPr id="133134" name="Text Box 14">
            <a:extLst>
              <a:ext uri="{FF2B5EF4-FFF2-40B4-BE49-F238E27FC236}">
                <a16:creationId xmlns:a16="http://schemas.microsoft.com/office/drawing/2014/main" id="{D19CC8E8-5060-0F93-8FDB-2BB753122A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2662" y="4288094"/>
            <a:ext cx="1752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SzPct val="50000"/>
              <a:buFont typeface="Monotype Sorts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000" b="1" dirty="0">
                <a:latin typeface="Arial" panose="020B0604020202020204" pitchFamily="34" charset="0"/>
              </a:rPr>
              <a:t>Merism for completely pure</a:t>
            </a:r>
            <a:endParaRPr kumimoji="0" lang="en-US" altLang="en-US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7801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7" grpId="0"/>
      <p:bldP spid="133128" grpId="0"/>
      <p:bldP spid="133129" grpId="0" animBg="1"/>
      <p:bldP spid="133130" grpId="0"/>
      <p:bldP spid="133131" grpId="0"/>
      <p:bldP spid="133132" grpId="0"/>
      <p:bldP spid="133133" grpId="0" animBg="1"/>
      <p:bldP spid="13313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60CA9C-FA62-19E7-178A-2CA1F2B5AB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2">
            <a:extLst>
              <a:ext uri="{FF2B5EF4-FFF2-40B4-BE49-F238E27FC236}">
                <a16:creationId xmlns:a16="http://schemas.microsoft.com/office/drawing/2014/main" id="{A04B3631-26D7-89BD-A8C6-E48F7983CD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33400"/>
            <a:ext cx="59436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SzPct val="50000"/>
              <a:buFont typeface="Monotype Sorts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dirty="0">
                <a:solidFill>
                  <a:schemeClr val="accent1"/>
                </a:solidFill>
                <a:latin typeface="Arial" panose="020B0604020202020204" pitchFamily="34" charset="0"/>
              </a:rPr>
              <a:t>POSITVE</a:t>
            </a:r>
            <a:endParaRPr kumimoji="0" lang="en-US" altLang="en-US" sz="2800" dirty="0">
              <a:solidFill>
                <a:schemeClr val="accent1"/>
              </a:solidFill>
              <a:latin typeface="Arial" panose="020B0604020202020204" pitchFamily="34" charset="0"/>
            </a:endParaRPr>
          </a:p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kumimoji="0" lang="en-US" altLang="en-US" dirty="0">
                <a:latin typeface="Arial" panose="020B060402020202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dirty="0">
                <a:solidFill>
                  <a:schemeClr val="accent1"/>
                </a:solidFill>
                <a:latin typeface="Arial" panose="020B0604020202020204" pitchFamily="34" charset="0"/>
              </a:rPr>
              <a:t>                                   [One] clean of hands</a:t>
            </a:r>
          </a:p>
        </p:txBody>
      </p:sp>
      <p:sp>
        <p:nvSpPr>
          <p:cNvPr id="36867" name="Text Box 3">
            <a:extLst>
              <a:ext uri="{FF2B5EF4-FFF2-40B4-BE49-F238E27FC236}">
                <a16:creationId xmlns:a16="http://schemas.microsoft.com/office/drawing/2014/main" id="{2EB648E7-8690-E344-A21F-FBFE1237DF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981200"/>
            <a:ext cx="59436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SzPct val="50000"/>
              <a:buFont typeface="Monotype Sorts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endParaRPr kumimoji="0" lang="en-US" altLang="en-US" dirty="0">
              <a:latin typeface="Bwhebb" panose="02000400000000000000" pitchFamily="2" charset="0"/>
            </a:endParaRPr>
          </a:p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dirty="0">
                <a:solidFill>
                  <a:schemeClr val="accent1"/>
                </a:solidFill>
                <a:latin typeface="Arial" panose="020B0604020202020204" pitchFamily="34" charset="0"/>
              </a:rPr>
              <a:t>And [one] pure of heart,</a:t>
            </a:r>
          </a:p>
        </p:txBody>
      </p:sp>
      <p:sp>
        <p:nvSpPr>
          <p:cNvPr id="36868" name="Text Box 4">
            <a:extLst>
              <a:ext uri="{FF2B5EF4-FFF2-40B4-BE49-F238E27FC236}">
                <a16:creationId xmlns:a16="http://schemas.microsoft.com/office/drawing/2014/main" id="{AF1726EE-C0C6-7936-92F2-7D4EBC6A08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124200"/>
            <a:ext cx="59436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SzPct val="50000"/>
              <a:buFont typeface="Monotype Sorts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dirty="0">
                <a:solidFill>
                  <a:srgbClr val="C00000"/>
                </a:solidFill>
                <a:latin typeface="Arial" panose="020B0604020202020204" pitchFamily="34" charset="0"/>
              </a:rPr>
              <a:t>NEGATIVE</a:t>
            </a:r>
          </a:p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endParaRPr kumimoji="0" lang="en-US" altLang="en-US" dirty="0">
              <a:solidFill>
                <a:schemeClr val="hlink"/>
              </a:solidFill>
              <a:latin typeface="Bwhebb" panose="02000400000000000000" pitchFamily="2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dirty="0">
                <a:solidFill>
                  <a:srgbClr val="C00000"/>
                </a:solidFill>
                <a:latin typeface="Arial" panose="020B0604020202020204" pitchFamily="34" charset="0"/>
              </a:rPr>
              <a:t>Who does not lift to falseness My/his soul,</a:t>
            </a:r>
          </a:p>
        </p:txBody>
      </p:sp>
      <p:sp>
        <p:nvSpPr>
          <p:cNvPr id="36869" name="Text Box 5">
            <a:extLst>
              <a:ext uri="{FF2B5EF4-FFF2-40B4-BE49-F238E27FC236}">
                <a16:creationId xmlns:a16="http://schemas.microsoft.com/office/drawing/2014/main" id="{0D93757F-D5DC-36E4-3CD7-5D3F3253D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684693"/>
            <a:ext cx="59436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SzPct val="50000"/>
              <a:buFont typeface="Monotype Sorts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endParaRPr kumimoji="0" lang="en-US" altLang="en-US" dirty="0">
              <a:latin typeface="Bwhebb" panose="02000400000000000000" pitchFamily="2" charset="0"/>
            </a:endParaRPr>
          </a:p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dirty="0">
                <a:solidFill>
                  <a:srgbClr val="C00000"/>
                </a:solidFill>
                <a:latin typeface="Arial" panose="020B0604020202020204" pitchFamily="34" charset="0"/>
              </a:rPr>
              <a:t>And [who] does not swear to deceit.</a:t>
            </a:r>
            <a:endParaRPr kumimoji="0" lang="en-US" altLang="en-US" dirty="0">
              <a:solidFill>
                <a:srgbClr val="C00000"/>
              </a:solidFill>
              <a:latin typeface="Bwhebb" panose="02000400000000000000" pitchFamily="2" charset="0"/>
            </a:endParaRPr>
          </a:p>
        </p:txBody>
      </p:sp>
      <p:sp>
        <p:nvSpPr>
          <p:cNvPr id="36870" name="Text Box 6">
            <a:extLst>
              <a:ext uri="{FF2B5EF4-FFF2-40B4-BE49-F238E27FC236}">
                <a16:creationId xmlns:a16="http://schemas.microsoft.com/office/drawing/2014/main" id="{6A943565-CC0B-60C8-B484-C0C735E5C6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3810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SzPct val="50000"/>
              <a:buFont typeface="Monotype Sorts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000" b="1">
                <a:latin typeface="Arial" panose="020B0604020202020204" pitchFamily="34" charset="0"/>
              </a:rPr>
              <a:t>4) Answer</a:t>
            </a:r>
          </a:p>
        </p:txBody>
      </p:sp>
      <p:sp>
        <p:nvSpPr>
          <p:cNvPr id="161799" name="Text Box 7">
            <a:extLst>
              <a:ext uri="{FF2B5EF4-FFF2-40B4-BE49-F238E27FC236}">
                <a16:creationId xmlns:a16="http://schemas.microsoft.com/office/drawing/2014/main" id="{F3B3A194-0C97-2EFC-DD52-846ECA531F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0277" y="1405130"/>
            <a:ext cx="182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SzPct val="50000"/>
              <a:buFont typeface="Monotype Sorts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400" dirty="0">
                <a:solidFill>
                  <a:schemeClr val="accent6"/>
                </a:solidFill>
                <a:latin typeface="Arial" panose="020B0604020202020204" pitchFamily="34" charset="0"/>
              </a:rPr>
              <a:t>Outward  A</a:t>
            </a:r>
            <a:r>
              <a:rPr kumimoji="0" lang="en-US" altLang="en-US" sz="2400" dirty="0">
                <a:latin typeface="Arial" panose="020B0604020202020204" pitchFamily="34" charset="0"/>
              </a:rPr>
              <a:t> </a:t>
            </a:r>
            <a:endParaRPr kumimoji="0" lang="en-US" altLang="en-US" sz="2400" b="1" dirty="0">
              <a:latin typeface="Arial" panose="020B0604020202020204" pitchFamily="34" charset="0"/>
            </a:endParaRPr>
          </a:p>
        </p:txBody>
      </p:sp>
      <p:sp>
        <p:nvSpPr>
          <p:cNvPr id="161800" name="Text Box 8">
            <a:extLst>
              <a:ext uri="{FF2B5EF4-FFF2-40B4-BE49-F238E27FC236}">
                <a16:creationId xmlns:a16="http://schemas.microsoft.com/office/drawing/2014/main" id="{159887EA-B79A-8441-D801-7E1A23DE5D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0277" y="2468563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SzPct val="50000"/>
              <a:buFont typeface="Monotype Sorts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400" dirty="0">
                <a:solidFill>
                  <a:srgbClr val="7030A0"/>
                </a:solidFill>
                <a:latin typeface="Arial" panose="020B0604020202020204" pitchFamily="34" charset="0"/>
              </a:rPr>
              <a:t>Inward    B</a:t>
            </a:r>
          </a:p>
        </p:txBody>
      </p:sp>
      <p:sp>
        <p:nvSpPr>
          <p:cNvPr id="161801" name="AutoShape 9">
            <a:extLst>
              <a:ext uri="{FF2B5EF4-FFF2-40B4-BE49-F238E27FC236}">
                <a16:creationId xmlns:a16="http://schemas.microsoft.com/office/drawing/2014/main" id="{CEF4AF00-C238-D56C-FB71-18A1052478E8}"/>
              </a:ext>
            </a:extLst>
          </p:cNvPr>
          <p:cNvSpPr>
            <a:spLocks/>
          </p:cNvSpPr>
          <p:nvPr/>
        </p:nvSpPr>
        <p:spPr bwMode="auto">
          <a:xfrm>
            <a:off x="7467600" y="1143000"/>
            <a:ext cx="533400" cy="4419600"/>
          </a:xfrm>
          <a:prstGeom prst="rightBrace">
            <a:avLst>
              <a:gd name="adj1" fmla="val 69048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SzPct val="50000"/>
              <a:buFont typeface="Monotype Sorts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kumimoji="0" lang="en-US" altLang="en-US" sz="1800">
              <a:latin typeface="Arial" panose="020B0604020202020204" pitchFamily="34" charset="0"/>
            </a:endParaRPr>
          </a:p>
        </p:txBody>
      </p:sp>
      <p:sp>
        <p:nvSpPr>
          <p:cNvPr id="161802" name="Text Box 10">
            <a:extLst>
              <a:ext uri="{FF2B5EF4-FFF2-40B4-BE49-F238E27FC236}">
                <a16:creationId xmlns:a16="http://schemas.microsoft.com/office/drawing/2014/main" id="{0937CB02-8430-5BFF-CA7F-A599139A60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0277" y="5161746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SzPct val="50000"/>
              <a:buFont typeface="Monotype Sorts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400" dirty="0">
                <a:solidFill>
                  <a:schemeClr val="accent6"/>
                </a:solidFill>
                <a:latin typeface="Arial" panose="020B0604020202020204" pitchFamily="34" charset="0"/>
              </a:rPr>
              <a:t>Outward   A</a:t>
            </a:r>
            <a:r>
              <a:rPr kumimoji="0" lang="en-US" altLang="en-US" sz="2400" dirty="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61803" name="Text Box 11">
            <a:extLst>
              <a:ext uri="{FF2B5EF4-FFF2-40B4-BE49-F238E27FC236}">
                <a16:creationId xmlns:a16="http://schemas.microsoft.com/office/drawing/2014/main" id="{3F91D337-F0E2-0CBB-13CA-5776DF7F65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9531" y="3970407"/>
            <a:ext cx="17721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SzPct val="50000"/>
              <a:buFont typeface="Monotype Sorts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400" dirty="0">
                <a:solidFill>
                  <a:srgbClr val="7030A0"/>
                </a:solidFill>
                <a:latin typeface="Arial" panose="020B0604020202020204" pitchFamily="34" charset="0"/>
              </a:rPr>
              <a:t>Inward     B</a:t>
            </a:r>
            <a:endParaRPr kumimoji="0" lang="en-US" altLang="en-US" sz="1800" dirty="0">
              <a:solidFill>
                <a:srgbClr val="7030A0"/>
              </a:solidFill>
              <a:latin typeface="Arial" panose="020B0604020202020204" pitchFamily="34" charset="0"/>
            </a:endParaRPr>
          </a:p>
        </p:txBody>
      </p:sp>
      <p:sp>
        <p:nvSpPr>
          <p:cNvPr id="161804" name="Text Box 12">
            <a:extLst>
              <a:ext uri="{FF2B5EF4-FFF2-40B4-BE49-F238E27FC236}">
                <a16:creationId xmlns:a16="http://schemas.microsoft.com/office/drawing/2014/main" id="{D7D680F7-454B-E99E-C19B-76D84F306D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2667000"/>
            <a:ext cx="15240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SzPct val="50000"/>
              <a:buFont typeface="Monotype Sorts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000" b="1" dirty="0">
                <a:latin typeface="Arial" panose="020B0604020202020204" pitchFamily="34" charset="0"/>
              </a:rPr>
              <a:t>Chiasm </a:t>
            </a:r>
            <a:br>
              <a:rPr kumimoji="0" lang="en-US" altLang="en-US" sz="2000" b="1" dirty="0">
                <a:latin typeface="Arial" panose="020B0604020202020204" pitchFamily="34" charset="0"/>
              </a:rPr>
            </a:br>
            <a:r>
              <a:rPr kumimoji="0" lang="en-US" altLang="en-US" sz="2000" b="1" dirty="0">
                <a:latin typeface="Arial" panose="020B0604020202020204" pitchFamily="34" charset="0"/>
              </a:rPr>
              <a:t>for complete-</a:t>
            </a:r>
            <a:r>
              <a:rPr kumimoji="0" lang="en-US" altLang="en-US" sz="2000" b="1" dirty="0" err="1">
                <a:latin typeface="Arial" panose="020B0604020202020204" pitchFamily="34" charset="0"/>
              </a:rPr>
              <a:t>ly</a:t>
            </a:r>
            <a:r>
              <a:rPr kumimoji="0" lang="en-US" altLang="en-US" sz="2000" b="1" dirty="0">
                <a:latin typeface="Arial" panose="020B0604020202020204" pitchFamily="34" charset="0"/>
              </a:rPr>
              <a:t> pure</a:t>
            </a:r>
          </a:p>
        </p:txBody>
      </p:sp>
      <p:sp>
        <p:nvSpPr>
          <p:cNvPr id="36877" name="AutoShape 13">
            <a:extLst>
              <a:ext uri="{FF2B5EF4-FFF2-40B4-BE49-F238E27FC236}">
                <a16:creationId xmlns:a16="http://schemas.microsoft.com/office/drawing/2014/main" id="{A2AFCDB2-60FF-7457-A9F5-F95448652268}"/>
              </a:ext>
            </a:extLst>
          </p:cNvPr>
          <p:cNvSpPr>
            <a:spLocks/>
          </p:cNvSpPr>
          <p:nvPr/>
        </p:nvSpPr>
        <p:spPr bwMode="auto">
          <a:xfrm>
            <a:off x="6871677" y="4274015"/>
            <a:ext cx="533400" cy="914400"/>
          </a:xfrm>
          <a:prstGeom prst="rightBrace">
            <a:avLst>
              <a:gd name="adj1" fmla="val 1428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SzPct val="50000"/>
              <a:buFont typeface="Monotype Sorts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kumimoji="0" lang="en-US" altLang="en-US" sz="1800">
              <a:latin typeface="Arial" panose="020B0604020202020204" pitchFamily="34" charset="0"/>
            </a:endParaRPr>
          </a:p>
        </p:txBody>
      </p:sp>
      <p:sp>
        <p:nvSpPr>
          <p:cNvPr id="36878" name="AutoShape 14">
            <a:extLst>
              <a:ext uri="{FF2B5EF4-FFF2-40B4-BE49-F238E27FC236}">
                <a16:creationId xmlns:a16="http://schemas.microsoft.com/office/drawing/2014/main" id="{9BA9B017-1BBA-5014-A62B-48AAFF8725DA}"/>
              </a:ext>
            </a:extLst>
          </p:cNvPr>
          <p:cNvSpPr>
            <a:spLocks/>
          </p:cNvSpPr>
          <p:nvPr/>
        </p:nvSpPr>
        <p:spPr bwMode="auto">
          <a:xfrm>
            <a:off x="6883400" y="1783042"/>
            <a:ext cx="457200" cy="838200"/>
          </a:xfrm>
          <a:prstGeom prst="rightBrace">
            <a:avLst>
              <a:gd name="adj1" fmla="val 1527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SzPct val="50000"/>
              <a:buFont typeface="Monotype Sorts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kumimoji="0" lang="en-US" altLang="en-US" sz="1800">
              <a:latin typeface="Arial" panose="020B0604020202020204" pitchFamily="34" charset="0"/>
            </a:endParaRPr>
          </a:p>
        </p:txBody>
      </p:sp>
      <p:sp>
        <p:nvSpPr>
          <p:cNvPr id="36879" name="Text Box 15">
            <a:extLst>
              <a:ext uri="{FF2B5EF4-FFF2-40B4-BE49-F238E27FC236}">
                <a16:creationId xmlns:a16="http://schemas.microsoft.com/office/drawing/2014/main" id="{0BB83B65-31FF-2AF8-7D57-F0A75033FC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4677" y="2030070"/>
            <a:ext cx="5334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SzPct val="50000"/>
              <a:buFont typeface="Monotype Sorts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kumimoji="0"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kumimoji="0"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kumimoji="0" lang="en-US" altLang="en-US" sz="2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420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799" grpId="0"/>
      <p:bldP spid="161801" grpId="0" animBg="1"/>
      <p:bldP spid="161801" grpId="1" animBg="1"/>
      <p:bldP spid="161802" grpId="0"/>
      <p:bldP spid="16180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0" y="762000"/>
            <a:ext cx="5257800" cy="556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u="sng"/>
              <a:t>Verses 3-4  </a:t>
            </a:r>
            <a:r>
              <a:rPr kumimoji="0" lang="en-US" altLang="en-US" sz="2400" b="1">
                <a:solidFill>
                  <a:schemeClr val="accent2"/>
                </a:solidFill>
              </a:rPr>
              <a:t>(Trust Section)</a:t>
            </a:r>
            <a:endParaRPr kumimoji="0" lang="en-US" altLang="en-US" sz="2400" b="1"/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 b="1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/>
              <a:t>When I am afraid,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 b="1"/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 b="1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/>
              <a:t>In You I will trust.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 b="1"/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 b="1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/>
              <a:t>In God, whose word I praise,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 b="1"/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 b="1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/>
              <a:t>In God, I do trust; I will not be afraid.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 b="1"/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 b="1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/>
              <a:t>[What can flesh do to me?]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2286000" y="0"/>
            <a:ext cx="4572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u="sng"/>
              <a:t>PSALM 56 (A Psalm of Lament)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/>
              <a:t>Look for chiasm</a:t>
            </a:r>
            <a:endParaRPr kumimoji="0" lang="en-US" altLang="en-US" sz="2400"/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5257800" y="762000"/>
            <a:ext cx="3886200" cy="593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>
                <a:solidFill>
                  <a:schemeClr val="accent1"/>
                </a:solidFill>
              </a:rPr>
              <a:t>A) When I am afraid</a:t>
            </a:r>
            <a:endParaRPr kumimoji="0" lang="en-US" altLang="en-US" sz="2400" b="1"/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 b="1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/>
              <a:t>   </a:t>
            </a:r>
            <a:r>
              <a:rPr kumimoji="0" lang="en-US" altLang="en-US" sz="2400" b="1">
                <a:solidFill>
                  <a:schemeClr val="folHlink"/>
                </a:solidFill>
              </a:rPr>
              <a:t>B) In You I will trust</a:t>
            </a:r>
            <a:endParaRPr kumimoji="0" lang="en-US" altLang="en-US" sz="2400" b="1"/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 b="1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/>
              <a:t>      </a:t>
            </a:r>
            <a:r>
              <a:rPr kumimoji="0" lang="en-US" altLang="en-US" sz="2400" b="1">
                <a:solidFill>
                  <a:schemeClr val="accent2"/>
                </a:solidFill>
              </a:rPr>
              <a:t>C) in God</a:t>
            </a:r>
            <a:endParaRPr kumimoji="0" lang="en-US" altLang="en-US" sz="2400" b="1"/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 b="1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/>
              <a:t>         </a:t>
            </a:r>
            <a:r>
              <a:rPr kumimoji="0" lang="en-US" altLang="en-US" sz="2400" b="1">
                <a:solidFill>
                  <a:schemeClr val="hlink"/>
                </a:solidFill>
              </a:rPr>
              <a:t>D) whose word I praise</a:t>
            </a:r>
            <a:endParaRPr kumimoji="0" lang="en-US" altLang="en-US" sz="2400" b="1"/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 b="1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/>
              <a:t>      </a:t>
            </a:r>
            <a:r>
              <a:rPr kumimoji="0" lang="en-US" altLang="en-US" sz="2400" b="1">
                <a:solidFill>
                  <a:schemeClr val="accent2"/>
                </a:solidFill>
              </a:rPr>
              <a:t>C) in God</a:t>
            </a:r>
            <a:endParaRPr kumimoji="0" lang="en-US" altLang="en-US" sz="2400" b="1"/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 b="1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>
                <a:solidFill>
                  <a:schemeClr val="folHlink"/>
                </a:solidFill>
              </a:rPr>
              <a:t>  B) I do trust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 b="1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>
                <a:solidFill>
                  <a:schemeClr val="accent1"/>
                </a:solidFill>
              </a:rPr>
              <a:t>A) I will not be afraid</a:t>
            </a:r>
            <a:endParaRPr kumimoji="0" lang="en-US" altLang="en-US" sz="2400" b="1"/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 b="1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/>
              <a:t>[Therefore:]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/>
              <a:t>What can flesh do to me?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autoUpdateAnimBg="0"/>
      <p:bldP spid="22532" grpId="0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u="sng"/>
              <a:t>PSALM 56 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/>
              <a:t>Look for chiasm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-3313" y="1219200"/>
            <a:ext cx="9144000" cy="520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u="sng"/>
              <a:t>Verses 9-11</a:t>
            </a:r>
            <a:r>
              <a:rPr kumimoji="0" lang="en-US" altLang="en-US" sz="2400" b="1"/>
              <a:t> </a:t>
            </a:r>
            <a:r>
              <a:rPr kumimoji="0" lang="en-US" altLang="en-US" sz="2400" b="1">
                <a:solidFill>
                  <a:schemeClr val="accent2"/>
                </a:solidFill>
              </a:rPr>
              <a:t>(2nd Trust Section)</a:t>
            </a:r>
            <a:endParaRPr kumimoji="0" lang="en-US" altLang="en-US" sz="2400"/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 dirty="0"/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Then my enemies will turn back, in the day I cry out;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 b="1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This I know: that God is for me.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 b="1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In God I will praise [His] word,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 b="1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In Yahweh I will praise [His] word.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 b="1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In God I do trust, I will not fear;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 b="1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What can man do to me?</a:t>
            </a:r>
          </a:p>
        </p:txBody>
      </p:sp>
      <p:pic>
        <p:nvPicPr>
          <p:cNvPr id="2" name="Picture 1" descr="Assolo di poesia: giugno 20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3124200"/>
            <a:ext cx="4019415" cy="2667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50DACE-B3DB-60A3-F8EA-B2085BA97D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>
            <a:extLst>
              <a:ext uri="{FF2B5EF4-FFF2-40B4-BE49-F238E27FC236}">
                <a16:creationId xmlns:a16="http://schemas.microsoft.com/office/drawing/2014/main" id="{002EBD67-CF46-AD38-565F-698100FA17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JOURNAL THOUGHTS &amp; OBSERVATIONS</a:t>
            </a:r>
          </a:p>
        </p:txBody>
      </p:sp>
      <p:pic>
        <p:nvPicPr>
          <p:cNvPr id="22531" name="Picture 3" descr="bd04924_">
            <a:extLst>
              <a:ext uri="{FF2B5EF4-FFF2-40B4-BE49-F238E27FC236}">
                <a16:creationId xmlns:a16="http://schemas.microsoft.com/office/drawing/2014/main" id="{AAEA9DE5-5B02-6553-0AAF-235257A14D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200400"/>
            <a:ext cx="2525713" cy="340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594181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575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u="sng"/>
              <a:t>Verses 9-11</a:t>
            </a:r>
            <a:r>
              <a:rPr kumimoji="0" lang="en-US" altLang="en-US" sz="2400" b="1"/>
              <a:t> (2nd Trust Section)</a:t>
            </a:r>
            <a:endParaRPr kumimoji="0" lang="en-US" altLang="en-US" sz="2400"/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/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>
                <a:solidFill>
                  <a:schemeClr val="accent1"/>
                </a:solidFill>
              </a:rPr>
              <a:t>Then my enemies will turn back</a:t>
            </a:r>
            <a:r>
              <a:rPr kumimoji="0" lang="en-US" altLang="en-US" sz="2400" b="1"/>
              <a:t>, </a:t>
            </a:r>
            <a:r>
              <a:rPr kumimoji="0" lang="en-US" altLang="en-US" sz="2400" b="1">
                <a:solidFill>
                  <a:schemeClr val="folHlink"/>
                </a:solidFill>
              </a:rPr>
              <a:t>in the day I cry out</a:t>
            </a:r>
            <a:r>
              <a:rPr kumimoji="0" lang="en-US" altLang="en-US" sz="2400" b="1"/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 b="1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>
                <a:solidFill>
                  <a:schemeClr val="accent2"/>
                </a:solidFill>
              </a:rPr>
              <a:t>This I know: that God is for me</a:t>
            </a:r>
            <a:r>
              <a:rPr kumimoji="0" lang="en-US" altLang="en-US" sz="2400" b="1"/>
              <a:t>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 b="1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>
                <a:solidFill>
                  <a:schemeClr val="hlink"/>
                </a:solidFill>
              </a:rPr>
              <a:t>In God I will praise [His] word,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 b="1">
              <a:solidFill>
                <a:schemeClr val="hlink"/>
              </a:solidFill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>
                <a:solidFill>
                  <a:schemeClr val="hlink"/>
                </a:solidFill>
              </a:rPr>
              <a:t>In Yahweh I will praise [His] word.</a:t>
            </a:r>
            <a:endParaRPr kumimoji="0" lang="en-US" altLang="en-US" sz="2400" b="1"/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 b="1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>
                <a:solidFill>
                  <a:schemeClr val="accent2"/>
                </a:solidFill>
              </a:rPr>
              <a:t>In God I do trust</a:t>
            </a:r>
            <a:r>
              <a:rPr kumimoji="0" lang="en-US" altLang="en-US" sz="2400" b="1"/>
              <a:t>, </a:t>
            </a:r>
            <a:r>
              <a:rPr kumimoji="0" lang="en-US" altLang="en-US" sz="2400" b="1">
                <a:solidFill>
                  <a:schemeClr val="folHlink"/>
                </a:solidFill>
              </a:rPr>
              <a:t>I will not fear</a:t>
            </a:r>
            <a:r>
              <a:rPr kumimoji="0" lang="en-US" altLang="en-US" sz="2400" b="1"/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 b="1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>
                <a:solidFill>
                  <a:schemeClr val="accent1"/>
                </a:solidFill>
              </a:rPr>
              <a:t>What can man do to me?</a:t>
            </a:r>
            <a:endParaRPr kumimoji="0" lang="en-US" altLang="en-US" sz="2400" b="1"/>
          </a:p>
          <a:p>
            <a:pPr>
              <a:spcBef>
                <a:spcPct val="50000"/>
              </a:spcBef>
              <a:buClrTx/>
              <a:buFontTx/>
              <a:buNone/>
            </a:pPr>
            <a:endParaRPr kumimoji="0" lang="en-US" altLang="en-US" sz="2400"/>
          </a:p>
        </p:txBody>
      </p: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u="sng"/>
              <a:t>PSALM 56 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/>
              <a:t>Look for chiasm</a:t>
            </a:r>
            <a:endParaRPr kumimoji="0" lang="en-US" altLang="en-US" sz="240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100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400" b="1" u="sng"/>
              <a:t>PSALM 56 </a:t>
            </a: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400" b="1" u="sng"/>
              <a:t>Verses 9-11</a:t>
            </a:r>
            <a:r>
              <a:rPr kumimoji="0" lang="en-US" altLang="en-US" sz="2400" b="1"/>
              <a:t> (2nd Trust Section)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1295400" y="1066800"/>
            <a:ext cx="7620000" cy="556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>
                <a:solidFill>
                  <a:schemeClr val="accent1"/>
                </a:solidFill>
              </a:rPr>
              <a:t>A) Then my enemies will turn back,</a:t>
            </a:r>
            <a:endParaRPr kumimoji="0" lang="en-US" altLang="en-US" sz="2400" b="1"/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 b="1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/>
              <a:t>   </a:t>
            </a:r>
            <a:r>
              <a:rPr kumimoji="0" lang="en-US" altLang="en-US" sz="2400" b="1">
                <a:solidFill>
                  <a:schemeClr val="folHlink"/>
                </a:solidFill>
              </a:rPr>
              <a:t>B) In the day I cry out;</a:t>
            </a:r>
            <a:endParaRPr kumimoji="0" lang="en-US" altLang="en-US" sz="2400" b="1"/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 b="1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/>
              <a:t>      </a:t>
            </a:r>
            <a:r>
              <a:rPr kumimoji="0" lang="en-US" altLang="en-US" sz="2400" b="1">
                <a:solidFill>
                  <a:schemeClr val="accent2"/>
                </a:solidFill>
              </a:rPr>
              <a:t>C) This I know: that God is for me.</a:t>
            </a:r>
            <a:endParaRPr kumimoji="0" lang="en-US" altLang="en-US" sz="2400" b="1"/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 b="1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/>
              <a:t>        </a:t>
            </a:r>
            <a:r>
              <a:rPr kumimoji="0" lang="en-US" altLang="en-US" sz="2400" b="1">
                <a:solidFill>
                  <a:schemeClr val="hlink"/>
                </a:solidFill>
              </a:rPr>
              <a:t> D) In God I will praise [His] word,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 b="1">
              <a:solidFill>
                <a:schemeClr val="hlink"/>
              </a:solidFill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>
                <a:solidFill>
                  <a:schemeClr val="hlink"/>
                </a:solidFill>
              </a:rPr>
              <a:t>         D) In Yahweh I will praise [His] word.</a:t>
            </a:r>
            <a:endParaRPr kumimoji="0" lang="en-US" altLang="en-US" sz="2400" b="1"/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 b="1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/>
              <a:t>      </a:t>
            </a:r>
            <a:r>
              <a:rPr kumimoji="0" lang="en-US" altLang="en-US" sz="2400" b="1">
                <a:solidFill>
                  <a:schemeClr val="accent2"/>
                </a:solidFill>
              </a:rPr>
              <a:t>C) In God I do trust,</a:t>
            </a:r>
            <a:endParaRPr kumimoji="0" lang="en-US" altLang="en-US" sz="2400" b="1"/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 b="1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/>
              <a:t>   </a:t>
            </a:r>
            <a:r>
              <a:rPr kumimoji="0" lang="en-US" altLang="en-US" sz="2400" b="1">
                <a:solidFill>
                  <a:schemeClr val="folHlink"/>
                </a:solidFill>
              </a:rPr>
              <a:t>B) I will not fear;</a:t>
            </a:r>
            <a:endParaRPr kumimoji="0" lang="en-US" altLang="en-US" sz="2400" b="1"/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 b="1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>
                <a:solidFill>
                  <a:schemeClr val="accent1"/>
                </a:solidFill>
              </a:rPr>
              <a:t>A) What can man do to me?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4"/>
          <p:cNvSpPr txBox="1">
            <a:spLocks noChangeArrowheads="1"/>
          </p:cNvSpPr>
          <p:nvPr/>
        </p:nvSpPr>
        <p:spPr bwMode="auto">
          <a:xfrm>
            <a:off x="304800" y="304800"/>
            <a:ext cx="868680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b="1" dirty="0"/>
              <a:t>Personal Summary / Discussion</a:t>
            </a:r>
          </a:p>
          <a:p>
            <a:endParaRPr lang="en-US" altLang="en-US" b="1" dirty="0"/>
          </a:p>
          <a:p>
            <a:r>
              <a:rPr lang="en-US" altLang="en-US" b="1" dirty="0"/>
              <a:t>Obj.: Reflect on the value of the hymnic literature for Christian faith and practice.</a:t>
            </a:r>
          </a:p>
          <a:p>
            <a:endParaRPr lang="en-US" altLang="en-US" b="1" dirty="0"/>
          </a:p>
          <a:p>
            <a:r>
              <a:rPr lang="en-US" altLang="en-US" b="1" dirty="0"/>
              <a:t>Based on your current knowledge of the Psalms and </a:t>
            </a:r>
            <a:r>
              <a:rPr lang="en-US" altLang="en-US" b="1"/>
              <a:t>Temple worship, </a:t>
            </a:r>
            <a:r>
              <a:rPr lang="en-US" altLang="en-US" b="1" dirty="0"/>
              <a:t>why is valuable for Christians to read and study the Psalms?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2" name="Text Box 4"/>
          <p:cNvSpPr txBox="1">
            <a:spLocks noChangeArrowheads="1"/>
          </p:cNvSpPr>
          <p:nvPr/>
        </p:nvSpPr>
        <p:spPr bwMode="auto">
          <a:xfrm>
            <a:off x="0" y="76200"/>
            <a:ext cx="9144000" cy="7325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973138" indent="-1143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457200" marR="0" lvl="0" indent="-45720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Functions of the Priesthood</a:t>
            </a:r>
          </a:p>
          <a:p>
            <a:pPr lvl="0">
              <a:spcBef>
                <a:spcPct val="50000"/>
              </a:spcBef>
            </a:pPr>
            <a:r>
              <a:rPr lang="en-US" altLang="en-US" b="1" dirty="0">
                <a:solidFill>
                  <a:srgbClr val="333333"/>
                </a:solidFill>
              </a:rPr>
              <a:t>Set apart (sanctified) as </a:t>
            </a:r>
            <a:r>
              <a:rPr lang="en-US" altLang="en-US" b="1" dirty="0">
                <a:solidFill>
                  <a:schemeClr val="accent1"/>
                </a:solidFill>
              </a:rPr>
              <a:t>intermediaries between God and people </a:t>
            </a:r>
            <a:r>
              <a:rPr lang="en-US" altLang="en-US" b="1" dirty="0">
                <a:solidFill>
                  <a:srgbClr val="333333"/>
                </a:solidFill>
              </a:rPr>
              <a:t>in “dangerous” sacred space, time, and actions of Temple cult.  </a:t>
            </a:r>
          </a:p>
          <a:p>
            <a:pPr lvl="0">
              <a:spcBef>
                <a:spcPct val="50000"/>
              </a:spcBef>
            </a:pPr>
            <a:r>
              <a:rPr lang="en-US" altLang="en-US" b="1" dirty="0">
                <a:solidFill>
                  <a:schemeClr val="accent1"/>
                </a:solidFill>
              </a:rPr>
              <a:t>Taught Torah </a:t>
            </a:r>
            <a:r>
              <a:rPr lang="en-US" altLang="en-US" b="1" dirty="0">
                <a:solidFill>
                  <a:srgbClr val="333333"/>
                </a:solidFill>
              </a:rPr>
              <a:t>in terms of holiness (clean and unclean).</a:t>
            </a:r>
          </a:p>
          <a:p>
            <a:pPr lvl="0">
              <a:spcBef>
                <a:spcPct val="50000"/>
              </a:spcBef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Led</a:t>
            </a:r>
            <a:r>
              <a:rPr kumimoji="0" lang="en-US" altLang="en-US" sz="2400" b="1" i="0" u="none" strike="noStrike" kern="120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people into battle </a:t>
            </a:r>
            <a:r>
              <a:rPr kumimoji="0" lang="en-US" altLang="en-US" sz="2400" b="1" i="0" u="none" strike="noStrike" kern="1200" cap="none" spc="0" normalizeH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in early period.</a:t>
            </a: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In the OT the people of Israel were called to be holy:</a:t>
            </a:r>
            <a:b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</a:b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NIV Leviticus 20:7-8, 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"Consecrate yourselves and be 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holy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, because I am the LORD your God.  Keep my decrees and follow them. I am the LORD, who makes you 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holy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.”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(also 11:44,45; 9:2; 20:7)   [1) For their good/life.  2) To be a royal priesthood]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lvl="0"/>
            <a:r>
              <a:rPr lang="en-US" altLang="en-US" b="1" dirty="0">
                <a:solidFill>
                  <a:srgbClr val="333333"/>
                </a:solidFill>
              </a:rPr>
              <a:t>People called to “make a distinction” and share in the divine creational activity.  (Gen 1:4,7)</a:t>
            </a:r>
          </a:p>
          <a:p>
            <a:pPr lvl="0"/>
            <a:endParaRPr lang="en-US" altLang="en-US" sz="1400" b="1" dirty="0">
              <a:solidFill>
                <a:srgbClr val="333333"/>
              </a:solidFill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Priestly role of “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distinguishing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”: Leviticus 10:10, 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“You must 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distinguish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between the holy and the common, between the unclean and the clean.”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2754328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B3A91BB-A257-DAD2-E52B-9B488C5982E0}"/>
              </a:ext>
            </a:extLst>
          </p:cNvPr>
          <p:cNvSpPr txBox="1"/>
          <p:nvPr/>
        </p:nvSpPr>
        <p:spPr>
          <a:xfrm>
            <a:off x="938893" y="469900"/>
            <a:ext cx="7239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HISTORICAL BACKGROUND TO THE PSALTER AS WE HAVE IT TODAY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0AE30F2-8136-EF12-F84C-CE18645293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85800" y="2328080"/>
            <a:ext cx="7772400" cy="392798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7F532A1-A061-3145-07EC-26B545BBA578}"/>
              </a:ext>
            </a:extLst>
          </p:cNvPr>
          <p:cNvSpPr txBox="1"/>
          <p:nvPr/>
        </p:nvSpPr>
        <p:spPr>
          <a:xfrm>
            <a:off x="424543" y="6388100"/>
            <a:ext cx="82677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3" tooltip="https://michaelmilton.org/2014/11/20/psalms-the-prayer-book-of-the-bible/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4" tooltip="https://creativecommons.org/licenses/by-nc-sa/3.0/"/>
              </a:rPr>
              <a:t>CC BY-SA-NC</a:t>
            </a:r>
            <a:endParaRPr lang="en-US" sz="900"/>
          </a:p>
        </p:txBody>
      </p:sp>
    </p:spTree>
    <p:extLst>
      <p:ext uri="{BB962C8B-B14F-4D97-AF65-F5344CB8AC3E}">
        <p14:creationId xmlns:p14="http://schemas.microsoft.com/office/powerpoint/2010/main" val="1229431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3EDBE82-CE21-83F2-6974-93EFCEFC58F1}"/>
              </a:ext>
            </a:extLst>
          </p:cNvPr>
          <p:cNvSpPr txBox="1"/>
          <p:nvPr/>
        </p:nvSpPr>
        <p:spPr>
          <a:xfrm>
            <a:off x="152400" y="12032"/>
            <a:ext cx="8839200" cy="68172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00" b="1" dirty="0"/>
              <a:t>Background on Psalms (Handouts, pp. 30-33)</a:t>
            </a:r>
          </a:p>
          <a:p>
            <a:pPr algn="ctr"/>
            <a:endParaRPr lang="en-US" sz="1800" b="1" dirty="0"/>
          </a:p>
          <a:p>
            <a:r>
              <a:rPr lang="en-US" sz="2300" b="1" dirty="0">
                <a:solidFill>
                  <a:schemeClr val="accent1"/>
                </a:solidFill>
              </a:rPr>
              <a:t>I. Historical Context of the Psalms</a:t>
            </a:r>
          </a:p>
          <a:p>
            <a:pPr lvl="0"/>
            <a:r>
              <a:rPr lang="en-US" sz="2300" b="1" dirty="0"/>
              <a:t>  </a:t>
            </a:r>
            <a:r>
              <a:rPr lang="en-US" sz="2300" b="1" u="sng" dirty="0"/>
              <a:t>A. Relationship to ANE literature</a:t>
            </a:r>
          </a:p>
          <a:p>
            <a:r>
              <a:rPr lang="en-US" sz="2300" b="1" dirty="0"/>
              <a:t>    1. Similar: cultic function; style; content of petitioning,</a:t>
            </a:r>
            <a:br>
              <a:rPr lang="en-US" sz="2300" b="1" dirty="0"/>
            </a:br>
            <a:r>
              <a:rPr lang="en-US" sz="2300" b="1" dirty="0"/>
              <a:t>        lamenting, praising; (types?)</a:t>
            </a:r>
          </a:p>
          <a:p>
            <a:r>
              <a:rPr lang="en-US" sz="2300" b="1" dirty="0"/>
              <a:t>    2. Different: theology and world-view; no mythic enactment</a:t>
            </a:r>
          </a:p>
          <a:p>
            <a:r>
              <a:rPr lang="en-US" sz="2300" b="1" dirty="0"/>
              <a:t>  B. </a:t>
            </a:r>
            <a:r>
              <a:rPr lang="en-US" sz="2300" b="1" u="sng" dirty="0"/>
              <a:t>Authorship/Origin</a:t>
            </a:r>
            <a:endParaRPr lang="en-US" sz="2300" b="1" dirty="0"/>
          </a:p>
          <a:p>
            <a:r>
              <a:rPr lang="en-US" sz="2300" b="1" dirty="0"/>
              <a:t>     1. Cannot be certain titles indicate authorship [some probably</a:t>
            </a:r>
            <a:br>
              <a:rPr lang="en-US" sz="2300" b="1" dirty="0"/>
            </a:br>
            <a:r>
              <a:rPr lang="en-US" sz="2300" b="1" dirty="0"/>
              <a:t>         from David and some probably from Levitical-priest musicians</a:t>
            </a:r>
          </a:p>
          <a:p>
            <a:r>
              <a:rPr lang="en-US" sz="2300" b="1" dirty="0"/>
              <a:t>     2. Debate about personal vs. cultic origin</a:t>
            </a:r>
          </a:p>
          <a:p>
            <a:r>
              <a:rPr lang="en-US" sz="2300" b="1" dirty="0"/>
              <a:t>  C. </a:t>
            </a:r>
            <a:r>
              <a:rPr lang="en-US" sz="2300" b="1" u="sng" dirty="0"/>
              <a:t>Setting of transmission/employment</a:t>
            </a:r>
            <a:endParaRPr lang="en-US" sz="2300" b="1" dirty="0"/>
          </a:p>
          <a:p>
            <a:r>
              <a:rPr lang="en-US" sz="2300" b="1" dirty="0"/>
              <a:t>     1. Transmission and preservation: temple functionaries</a:t>
            </a:r>
          </a:p>
          <a:p>
            <a:r>
              <a:rPr lang="en-US" sz="2300" b="1" dirty="0"/>
              <a:t>     2. Employment: cultic rituals connected w/Temple</a:t>
            </a:r>
          </a:p>
          <a:p>
            <a:r>
              <a:rPr lang="en-US" sz="2300" b="1" dirty="0"/>
              <a:t>  D. </a:t>
            </a:r>
            <a:r>
              <a:rPr lang="en-US" sz="2300" b="1" u="sng" dirty="0"/>
              <a:t>Collection/Preservation</a:t>
            </a:r>
            <a:endParaRPr lang="en-US" sz="2300" b="1" dirty="0"/>
          </a:p>
          <a:p>
            <a:r>
              <a:rPr lang="en-US" sz="2300" b="1" dirty="0"/>
              <a:t>       Probably the music guilds of the Levitical-priests</a:t>
            </a:r>
          </a:p>
          <a:p>
            <a:r>
              <a:rPr lang="en-US" sz="2300" b="1" dirty="0"/>
              <a:t>  E. </a:t>
            </a:r>
            <a:r>
              <a:rPr lang="en-US" sz="2300" b="1" u="sng" dirty="0"/>
              <a:t>Role of the priest</a:t>
            </a:r>
            <a:endParaRPr lang="en-US" sz="2300" b="1" dirty="0"/>
          </a:p>
          <a:p>
            <a:r>
              <a:rPr lang="en-US" sz="2300" b="1" dirty="0"/>
              <a:t>     1. Teach the Law</a:t>
            </a:r>
          </a:p>
          <a:p>
            <a:r>
              <a:rPr lang="en-US" sz="2300" b="1" dirty="0"/>
              <a:t>     2. Guide and guard the cultic rituals: sacrifices, worship</a:t>
            </a:r>
          </a:p>
        </p:txBody>
      </p:sp>
    </p:spTree>
    <p:extLst>
      <p:ext uri="{BB962C8B-B14F-4D97-AF65-F5344CB8AC3E}">
        <p14:creationId xmlns:p14="http://schemas.microsoft.com/office/powerpoint/2010/main" val="4162176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charset="0"/>
                <a:ea typeface="+mn-ea"/>
                <a:cs typeface="+mn-cs"/>
              </a:rPr>
              <a:t> 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0" y="6035675"/>
            <a:ext cx="9144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charset="0"/>
                <a:ea typeface="+mn-ea"/>
                <a:cs typeface="+mn-cs"/>
              </a:rPr>
              <a:t>Read Jonah 2:2-9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charset="0"/>
                <a:ea typeface="+mn-ea"/>
                <a:cs typeface="+mn-cs"/>
              </a:rPr>
              <a:t>What type of Psalm is this?</a:t>
            </a:r>
          </a:p>
        </p:txBody>
      </p:sp>
      <p:sp>
        <p:nvSpPr>
          <p:cNvPr id="17412" name="Text Box 5"/>
          <p:cNvSpPr txBox="1">
            <a:spLocks noChangeArrowheads="1"/>
          </p:cNvSpPr>
          <p:nvPr/>
        </p:nvSpPr>
        <p:spPr bwMode="auto">
          <a:xfrm>
            <a:off x="0" y="685800"/>
            <a:ext cx="9144000" cy="526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Times New Roman" charset="0"/>
                <a:ea typeface="+mn-ea"/>
                <a:cs typeface="+mn-cs"/>
              </a:rPr>
              <a:t>II. </a:t>
            </a:r>
            <a:r>
              <a:rPr kumimoji="0" lang="en-US" altLang="en-US" sz="2400" b="1" i="1" u="none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Times New Roman" charset="0"/>
                <a:ea typeface="+mn-ea"/>
                <a:cs typeface="+mn-cs"/>
              </a:rPr>
              <a:t>Psalms Outside the Psalter</a:t>
            </a: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Times New Roman" charset="0"/>
                <a:ea typeface="+mn-ea"/>
                <a:cs typeface="+mn-cs"/>
              </a:rPr>
              <a:t> </a:t>
            </a: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charset="0"/>
                <a:ea typeface="+mn-ea"/>
                <a:cs typeface="+mn-cs"/>
              </a:rPr>
              <a:t>(particularly in prophets)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charset="0"/>
                <a:ea typeface="+mn-ea"/>
                <a:cs typeface="+mn-cs"/>
              </a:rPr>
              <a:t>1.	Ex. 15:1-18, 20-21, (Song of the Sea).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charset="0"/>
                <a:ea typeface="+mn-ea"/>
                <a:cs typeface="+mn-cs"/>
              </a:rPr>
              <a:t>2.	Dt. 32:1-43, (Song of Moses).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charset="0"/>
                <a:ea typeface="+mn-ea"/>
                <a:cs typeface="+mn-cs"/>
              </a:rPr>
              <a:t>3.	Jdg. 5:1-31, (Song of Deborah).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charset="0"/>
                <a:ea typeface="+mn-ea"/>
                <a:cs typeface="+mn-cs"/>
              </a:rPr>
              <a:t>4.	1 Sam. 2:1-10, (Song of Hannah).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charset="0"/>
                <a:ea typeface="+mn-ea"/>
                <a:cs typeface="+mn-cs"/>
              </a:rPr>
              <a:t>5.	2 Sam. 22:2-51, (Psalm of David, also Ps. 18).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charset="0"/>
                <a:ea typeface="+mn-ea"/>
                <a:cs typeface="+mn-cs"/>
              </a:rPr>
              <a:t>6.	Isa. 12:4-6, (Thanksgiving).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charset="0"/>
                <a:ea typeface="+mn-ea"/>
                <a:cs typeface="+mn-cs"/>
              </a:rPr>
              <a:t>7.	Isa. 39:9-20, (Song of Hezekiah).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charset="0"/>
                <a:ea typeface="+mn-ea"/>
                <a:cs typeface="+mn-cs"/>
              </a:rPr>
              <a:t>8.	Isa. 42:10-12; 52:1-10.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charset="0"/>
                <a:ea typeface="+mn-ea"/>
                <a:cs typeface="+mn-cs"/>
              </a:rPr>
              <a:t>9.	Hab. 3:2-19, (Hymn of Praise).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charset="0"/>
                <a:ea typeface="+mn-ea"/>
                <a:cs typeface="+mn-cs"/>
              </a:rPr>
              <a:t>10.	Jonah 2:1-9 (Jonah's Prayer from the Belly of the Fish).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charset="0"/>
                <a:ea typeface="+mn-ea"/>
                <a:cs typeface="+mn-cs"/>
              </a:rPr>
              <a:t>11.	Job 5:8-16; 9:10-14; 12:7-10, 13-25 (Hymns); 3:3-12, 13-19, 	20-26; 7:1-10, 12-21; 9:2-31; 10:1-22 (Laments.)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charset="0"/>
                <a:ea typeface="+mn-ea"/>
                <a:cs typeface="+mn-cs"/>
              </a:rPr>
              <a:t>12.	Jer. 15:15-18; 17:14-18; 18:9-23, (Laments) also Lam. Ch. 3,5.</a:t>
            </a:r>
          </a:p>
        </p:txBody>
      </p:sp>
      <p:sp>
        <p:nvSpPr>
          <p:cNvPr id="17413" name="Text Box 6"/>
          <p:cNvSpPr txBox="1"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sng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charset="0"/>
                <a:ea typeface="+mn-ea"/>
                <a:cs typeface="+mn-cs"/>
              </a:rPr>
              <a:t>UNIT 3.  BACKGROUND ON PSALMS (2 of 8)</a:t>
            </a: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Times New Roman" charset="0"/>
              <a:ea typeface="+mn-ea"/>
              <a:cs typeface="+mn-cs"/>
            </a:endParaRPr>
          </a:p>
        </p:txBody>
      </p:sp>
      <p:pic>
        <p:nvPicPr>
          <p:cNvPr id="17414" name="Picture 7" descr="har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1143000"/>
            <a:ext cx="1989138" cy="313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0" y="533400"/>
            <a:ext cx="91440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>
                <a:solidFill>
                  <a:schemeClr val="accent1"/>
                </a:solidFill>
              </a:rPr>
              <a:t>III</a:t>
            </a:r>
            <a:r>
              <a:rPr kumimoji="0" lang="en-US" altLang="en-US" sz="2400" b="1" dirty="0"/>
              <a:t>. </a:t>
            </a:r>
            <a:r>
              <a:rPr kumimoji="0" lang="en-US" altLang="en-US" sz="2400" b="1" i="1" dirty="0">
                <a:solidFill>
                  <a:schemeClr val="accent1"/>
                </a:solidFill>
              </a:rPr>
              <a:t>Growth of Psalter </a:t>
            </a:r>
            <a:r>
              <a:rPr kumimoji="0" lang="en-US" altLang="en-US" sz="2400" b="1" dirty="0"/>
              <a:t>(probable)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      	A. 1st stage:	individual psalms (superscriptions?)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      	B. 2nd stage:	superscriptions/titles (postscripts) added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      	C. 3rd stage:	collected according to titles (cf. Ps 72:20) by</a:t>
            </a:r>
            <a:br>
              <a:rPr kumimoji="0" lang="en-US" altLang="en-US" sz="2400" b="1" dirty="0"/>
            </a:br>
            <a:r>
              <a:rPr kumimoji="0" lang="en-US" altLang="en-US" sz="2400" b="1" dirty="0"/>
              <a:t>                 Levitical priests who were responsible for music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      	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400" b="1" u="sng"/>
              <a:t>UNIT 3...BACKGROUND ON PSALMS (3 of 8)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0" y="2819400"/>
            <a:ext cx="914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u="sng" dirty="0">
                <a:solidFill>
                  <a:schemeClr val="accent1"/>
                </a:solidFill>
              </a:rPr>
              <a:t>Collections of Psalms Within the Psalter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1.	Davidic Collection, 3-41.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2.	Korah Musical Guild, 42-49.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3.	Davidic Collection, 51-72.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4.	Asaph Musical Guild, 73-78, Ps. 50.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5.	Various Musical Guilds, 84-89.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6.	Various Other Collections, 90-150, including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	(a)	Psalms of Yahweh's Kingship, 93-99.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	(b)	Psalms of Pilgrimage, 120-134.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 b="1" dirty="0"/>
              <a:t>	(c)	Hallelujah 104-106, 111-113, 135, 146, 150.</a:t>
            </a:r>
            <a:endParaRPr kumimoji="0" lang="en-US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build="p" autoUpdateAnimBg="0"/>
      <p:bldP spid="8196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/>
          <a:lstStyle/>
          <a:p>
            <a:pPr algn="ctr"/>
            <a:br>
              <a:rPr lang="en-US" altLang="en-US" sz="2400" b="1" dirty="0"/>
            </a:br>
            <a:r>
              <a:rPr lang="en-US" altLang="en-US" sz="2400" b="1" dirty="0"/>
              <a:t> </a:t>
            </a:r>
            <a:r>
              <a:rPr lang="en-US" altLang="en-US" sz="2000" b="1" u="sng" dirty="0">
                <a:solidFill>
                  <a:schemeClr val="tx1"/>
                </a:solidFill>
              </a:rPr>
              <a:t>UNIT 3.  BACKGROUND ON PSALMS (4 of 8)</a:t>
            </a:r>
            <a:r>
              <a:rPr lang="en-US" altLang="en-US" sz="2400" b="1" dirty="0">
                <a:solidFill>
                  <a:schemeClr val="tx1"/>
                </a:solidFill>
              </a:rPr>
              <a:t> </a:t>
            </a:r>
            <a:br>
              <a:rPr lang="en-US" altLang="en-US" sz="2400" b="1" dirty="0"/>
            </a:br>
            <a:r>
              <a:rPr lang="en-US" altLang="en-US" sz="2400" b="1" dirty="0">
                <a:solidFill>
                  <a:schemeClr val="accent1"/>
                </a:solidFill>
              </a:rPr>
              <a:t>D. 4th stage:	collection into “books”        </a:t>
            </a:r>
            <a:r>
              <a:rPr lang="en-US" altLang="en-US" sz="2400" b="1" dirty="0">
                <a:solidFill>
                  <a:schemeClr val="tx1"/>
                </a:solidFill>
              </a:rPr>
              <a:t>Structure of the Psalter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228600" y="762000"/>
            <a:ext cx="5029200" cy="5291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200"/>
              <a:t>Book 1:  Psalms 1-41</a:t>
            </a: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200"/>
              <a:t>	Concluding Doxology, 41:13</a:t>
            </a: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200"/>
              <a:t>Book 2:  Psalms 42-72</a:t>
            </a: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200"/>
              <a:t>	Concluding Doxology 72:18-19</a:t>
            </a: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200"/>
              <a:t>Book 3:  Psalms 73-89</a:t>
            </a: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200"/>
              <a:t>	Concluding Doxology 89:52</a:t>
            </a: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200"/>
              <a:t>Book 4:  Psalms 90-106</a:t>
            </a: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200"/>
              <a:t>	Concluding Doxology 106:48</a:t>
            </a: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200"/>
              <a:t>Book 5:  107-150</a:t>
            </a: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200"/>
              <a:t>	Concluding Doxology for 		entire Psalter, Psalm 150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>
            <a:off x="5410200" y="762000"/>
            <a:ext cx="0" cy="5257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 flipH="1">
            <a:off x="0" y="7620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2" name="Line 6"/>
          <p:cNvSpPr>
            <a:spLocks noChangeShapeType="1"/>
          </p:cNvSpPr>
          <p:nvPr/>
        </p:nvSpPr>
        <p:spPr bwMode="auto">
          <a:xfrm>
            <a:off x="0" y="1752600"/>
            <a:ext cx="541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3" name="Line 7"/>
          <p:cNvSpPr>
            <a:spLocks noChangeShapeType="1"/>
          </p:cNvSpPr>
          <p:nvPr/>
        </p:nvSpPr>
        <p:spPr bwMode="auto">
          <a:xfrm>
            <a:off x="0" y="2743200"/>
            <a:ext cx="541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4" name="Line 8"/>
          <p:cNvSpPr>
            <a:spLocks noChangeShapeType="1"/>
          </p:cNvSpPr>
          <p:nvPr/>
        </p:nvSpPr>
        <p:spPr bwMode="auto">
          <a:xfrm>
            <a:off x="0" y="3733800"/>
            <a:ext cx="541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Line 9"/>
          <p:cNvSpPr>
            <a:spLocks noChangeShapeType="1"/>
          </p:cNvSpPr>
          <p:nvPr/>
        </p:nvSpPr>
        <p:spPr bwMode="auto">
          <a:xfrm>
            <a:off x="0" y="4724400"/>
            <a:ext cx="541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5410200" y="762000"/>
            <a:ext cx="37338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200" u="sng"/>
              <a:t>God/Elohim</a:t>
            </a:r>
            <a:r>
              <a:rPr kumimoji="0" lang="en-US" altLang="en-US" sz="2200"/>
              <a:t>	</a:t>
            </a:r>
            <a:r>
              <a:rPr kumimoji="0" lang="en-US" altLang="en-US" sz="2200" u="sng"/>
              <a:t>Lord/Yahweh</a:t>
            </a:r>
            <a:endParaRPr kumimoji="0" lang="en-US" altLang="en-US" sz="2200"/>
          </a:p>
        </p:txBody>
      </p:sp>
      <p:sp>
        <p:nvSpPr>
          <p:cNvPr id="19467" name="AutoShape 11"/>
          <p:cNvSpPr>
            <a:spLocks/>
          </p:cNvSpPr>
          <p:nvPr/>
        </p:nvSpPr>
        <p:spPr bwMode="auto">
          <a:xfrm>
            <a:off x="5562600" y="2819400"/>
            <a:ext cx="304800" cy="3124200"/>
          </a:xfrm>
          <a:prstGeom prst="rightBrace">
            <a:avLst>
              <a:gd name="adj1" fmla="val 8541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/>
          </a:p>
        </p:txBody>
      </p:sp>
      <p:sp>
        <p:nvSpPr>
          <p:cNvPr id="19468" name="Line 12"/>
          <p:cNvSpPr>
            <a:spLocks noChangeShapeType="1"/>
          </p:cNvSpPr>
          <p:nvPr/>
        </p:nvSpPr>
        <p:spPr bwMode="auto">
          <a:xfrm>
            <a:off x="0" y="6019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0" y="6338888"/>
            <a:ext cx="9144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800"/>
              <a:t>Read Psalms 14 and 53.  What do you observe?</a:t>
            </a:r>
          </a:p>
        </p:txBody>
      </p:sp>
      <p:sp>
        <p:nvSpPr>
          <p:cNvPr id="16398" name="Text Box 14"/>
          <p:cNvSpPr txBox="1">
            <a:spLocks noChangeArrowheads="1"/>
          </p:cNvSpPr>
          <p:nvPr/>
        </p:nvSpPr>
        <p:spPr bwMode="auto">
          <a:xfrm>
            <a:off x="5867400" y="1295400"/>
            <a:ext cx="274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400"/>
              <a:t>15		272</a:t>
            </a:r>
          </a:p>
        </p:txBody>
      </p:sp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5867400" y="2057400"/>
            <a:ext cx="274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400"/>
              <a:t>164		 30</a:t>
            </a:r>
          </a:p>
        </p:txBody>
      </p:sp>
      <p:sp>
        <p:nvSpPr>
          <p:cNvPr id="16400" name="Text Box 16"/>
          <p:cNvSpPr txBox="1">
            <a:spLocks noChangeArrowheads="1"/>
          </p:cNvSpPr>
          <p:nvPr/>
        </p:nvSpPr>
        <p:spPr bwMode="auto">
          <a:xfrm>
            <a:off x="5867400" y="4114800"/>
            <a:ext cx="274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400"/>
              <a:t>14		 370</a:t>
            </a:r>
          </a:p>
        </p:txBody>
      </p:sp>
      <p:sp>
        <p:nvSpPr>
          <p:cNvPr id="16402" name="Text Box 18"/>
          <p:cNvSpPr txBox="1">
            <a:spLocks noChangeArrowheads="1"/>
          </p:cNvSpPr>
          <p:nvPr/>
        </p:nvSpPr>
        <p:spPr bwMode="auto">
          <a:xfrm>
            <a:off x="3200400" y="1828800"/>
            <a:ext cx="2133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000" b="1" dirty="0">
                <a:solidFill>
                  <a:srgbClr val="C00000"/>
                </a:solidFill>
              </a:rPr>
              <a:t>Elohistic Psalter</a:t>
            </a:r>
            <a:endParaRPr kumimoji="0" lang="en-US" altLang="en-US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7" grpId="0" autoUpdateAnimBg="0"/>
      <p:bldP spid="16398" grpId="0" autoUpdateAnimBg="0"/>
      <p:bldP spid="16399" grpId="0" autoUpdateAnimBg="0"/>
      <p:bldP spid="16400" grpId="0" autoUpdateAnimBg="0"/>
      <p:bldP spid="16402" grpId="0" autoUpdateAnimBg="0"/>
    </p:bldLst>
  </p:timing>
</p:sld>
</file>

<file path=ppt/theme/theme1.xml><?xml version="1.0" encoding="utf-8"?>
<a:theme xmlns:a="http://schemas.openxmlformats.org/drawingml/2006/main" name="Serene">
  <a:themeElements>
    <a:clrScheme name="">
      <a:dk1>
        <a:srgbClr val="333333"/>
      </a:dk1>
      <a:lt1>
        <a:srgbClr val="A9BDA9"/>
      </a:lt1>
      <a:dk2>
        <a:srgbClr val="004C2B"/>
      </a:dk2>
      <a:lt2>
        <a:srgbClr val="578963"/>
      </a:lt2>
      <a:accent1>
        <a:srgbClr val="3333CC"/>
      </a:accent1>
      <a:accent2>
        <a:srgbClr val="009900"/>
      </a:accent2>
      <a:accent3>
        <a:srgbClr val="D1DBD1"/>
      </a:accent3>
      <a:accent4>
        <a:srgbClr val="2A2A2A"/>
      </a:accent4>
      <a:accent5>
        <a:srgbClr val="ADADE2"/>
      </a:accent5>
      <a:accent6>
        <a:srgbClr val="008A00"/>
      </a:accent6>
      <a:hlink>
        <a:srgbClr val="CC0000"/>
      </a:hlink>
      <a:folHlink>
        <a:srgbClr val="996633"/>
      </a:folHlink>
    </a:clrScheme>
    <a:fontScheme name="Seren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erene 1">
        <a:dk1>
          <a:srgbClr val="333333"/>
        </a:dk1>
        <a:lt1>
          <a:srgbClr val="A9BDA9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D1DBD1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rene 2">
        <a:dk1>
          <a:srgbClr val="333333"/>
        </a:dk1>
        <a:lt1>
          <a:srgbClr val="FFFFFF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FFFFFF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rene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37373"/>
        </a:accent6>
        <a:hlink>
          <a:srgbClr val="B2B2B2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Serene">
  <a:themeElements>
    <a:clrScheme name="">
      <a:dk1>
        <a:srgbClr val="333333"/>
      </a:dk1>
      <a:lt1>
        <a:srgbClr val="A9BDA9"/>
      </a:lt1>
      <a:dk2>
        <a:srgbClr val="004C2B"/>
      </a:dk2>
      <a:lt2>
        <a:srgbClr val="578963"/>
      </a:lt2>
      <a:accent1>
        <a:srgbClr val="3333CC"/>
      </a:accent1>
      <a:accent2>
        <a:srgbClr val="009900"/>
      </a:accent2>
      <a:accent3>
        <a:srgbClr val="D1DBD1"/>
      </a:accent3>
      <a:accent4>
        <a:srgbClr val="2A2A2A"/>
      </a:accent4>
      <a:accent5>
        <a:srgbClr val="ADADE2"/>
      </a:accent5>
      <a:accent6>
        <a:srgbClr val="008A00"/>
      </a:accent6>
      <a:hlink>
        <a:srgbClr val="CC0000"/>
      </a:hlink>
      <a:folHlink>
        <a:srgbClr val="996633"/>
      </a:folHlink>
    </a:clrScheme>
    <a:fontScheme name="1_Seren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1_Serene 1">
        <a:dk1>
          <a:srgbClr val="333333"/>
        </a:dk1>
        <a:lt1>
          <a:srgbClr val="A9BDA9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D1DBD1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erene 2">
        <a:dk1>
          <a:srgbClr val="333333"/>
        </a:dk1>
        <a:lt1>
          <a:srgbClr val="FFFFFF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FFFFFF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erene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37373"/>
        </a:accent6>
        <a:hlink>
          <a:srgbClr val="B2B2B2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Serene">
  <a:themeElements>
    <a:clrScheme name="">
      <a:dk1>
        <a:srgbClr val="333333"/>
      </a:dk1>
      <a:lt1>
        <a:srgbClr val="A9BDA9"/>
      </a:lt1>
      <a:dk2>
        <a:srgbClr val="004C2B"/>
      </a:dk2>
      <a:lt2>
        <a:srgbClr val="578963"/>
      </a:lt2>
      <a:accent1>
        <a:srgbClr val="3333CC"/>
      </a:accent1>
      <a:accent2>
        <a:srgbClr val="009900"/>
      </a:accent2>
      <a:accent3>
        <a:srgbClr val="D1DBD1"/>
      </a:accent3>
      <a:accent4>
        <a:srgbClr val="2A2A2A"/>
      </a:accent4>
      <a:accent5>
        <a:srgbClr val="ADADE2"/>
      </a:accent5>
      <a:accent6>
        <a:srgbClr val="008A00"/>
      </a:accent6>
      <a:hlink>
        <a:srgbClr val="CC0000"/>
      </a:hlink>
      <a:folHlink>
        <a:srgbClr val="996633"/>
      </a:folHlink>
    </a:clrScheme>
    <a:fontScheme name="Seren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erene 1">
        <a:dk1>
          <a:srgbClr val="333333"/>
        </a:dk1>
        <a:lt1>
          <a:srgbClr val="A9BDA9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D1DBD1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rene 2">
        <a:dk1>
          <a:srgbClr val="333333"/>
        </a:dk1>
        <a:lt1>
          <a:srgbClr val="FFFFFF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FFFFFF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rene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37373"/>
        </a:accent6>
        <a:hlink>
          <a:srgbClr val="B2B2B2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Serene">
  <a:themeElements>
    <a:clrScheme name="">
      <a:dk1>
        <a:srgbClr val="333333"/>
      </a:dk1>
      <a:lt1>
        <a:srgbClr val="A9BDA9"/>
      </a:lt1>
      <a:dk2>
        <a:srgbClr val="004C2B"/>
      </a:dk2>
      <a:lt2>
        <a:srgbClr val="578963"/>
      </a:lt2>
      <a:accent1>
        <a:srgbClr val="3333CC"/>
      </a:accent1>
      <a:accent2>
        <a:srgbClr val="009900"/>
      </a:accent2>
      <a:accent3>
        <a:srgbClr val="D1DBD1"/>
      </a:accent3>
      <a:accent4>
        <a:srgbClr val="2A2A2A"/>
      </a:accent4>
      <a:accent5>
        <a:srgbClr val="ADADE2"/>
      </a:accent5>
      <a:accent6>
        <a:srgbClr val="008A00"/>
      </a:accent6>
      <a:hlink>
        <a:srgbClr val="CC0000"/>
      </a:hlink>
      <a:folHlink>
        <a:srgbClr val="996633"/>
      </a:folHlink>
    </a:clrScheme>
    <a:fontScheme name="Seren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erene 1">
        <a:dk1>
          <a:srgbClr val="333333"/>
        </a:dk1>
        <a:lt1>
          <a:srgbClr val="A9BDA9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D1DBD1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rene 2">
        <a:dk1>
          <a:srgbClr val="333333"/>
        </a:dk1>
        <a:lt1>
          <a:srgbClr val="FFFFFF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FFFFFF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rene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37373"/>
        </a:accent6>
        <a:hlink>
          <a:srgbClr val="B2B2B2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W:\windows\MS\97\msoffice.sr2\Template\Designs\SERENE.POT</Template>
  <TotalTime>4250</TotalTime>
  <Words>3550</Words>
  <Application>Microsoft Office PowerPoint</Application>
  <PresentationFormat>On-screen Show (4:3)</PresentationFormat>
  <Paragraphs>444</Paragraphs>
  <Slides>32</Slides>
  <Notes>25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2" baseType="lpstr">
      <vt:lpstr>Arial</vt:lpstr>
      <vt:lpstr>Bwhebb</vt:lpstr>
      <vt:lpstr>Courier New</vt:lpstr>
      <vt:lpstr>Monotype Sorts</vt:lpstr>
      <vt:lpstr>Times New Roman</vt:lpstr>
      <vt:lpstr>Serene</vt:lpstr>
      <vt:lpstr>1_Serene</vt:lpstr>
      <vt:lpstr>2_Serene</vt:lpstr>
      <vt:lpstr>3_Serene</vt:lpstr>
      <vt:lpstr>Clip</vt:lpstr>
      <vt:lpstr>Comprehending the Psalms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UNIT 3.  BACKGROUND ON PSALMS (4 of 8)  D. 4th stage: collection into “books”        Structure of the Psalter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Appalachian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 LITERATURE P&amp;R 2010</dc:title>
  <dc:creator>Dr. Rodney K. Duke</dc:creator>
  <cp:lastModifiedBy>Rodney Duke</cp:lastModifiedBy>
  <cp:revision>123</cp:revision>
  <cp:lastPrinted>2002-05-20T20:53:18Z</cp:lastPrinted>
  <dcterms:created xsi:type="dcterms:W3CDTF">1999-08-18T12:34:09Z</dcterms:created>
  <dcterms:modified xsi:type="dcterms:W3CDTF">2026-05-15T21:14:16Z</dcterms:modified>
</cp:coreProperties>
</file>